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 varScale="1">
        <p:scale>
          <a:sx n="68" d="100"/>
          <a:sy n="6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0%B5%D1%82%D0%B0%D0%BB%D1%83%D1%80%D0%B3%D1%96%D0%B9%D0%BD%D0%B0_%D0%BF%D1%80%D0%BE%D0%BC%D0%B8%D1%81%D0%BB%D0%BE%D0%B2%D1%96%D1%81%D1%82%D1%8C" TargetMode="External"/><Relationship Id="rId13" Type="http://schemas.openxmlformats.org/officeDocument/2006/relationships/hyperlink" Target="http://uk.wikipedia.org/wiki/%D0%9A%D0%B8%D1%81%D0%BB%D0%BE%D1%82%D0%B8" TargetMode="External"/><Relationship Id="rId3" Type="http://schemas.openxmlformats.org/officeDocument/2006/relationships/hyperlink" Target="http://uk.wikipedia.org/wiki/%D0%93%D1%96%D0%B4%D1%80%D0%BE%D0%B5%D0%BB%D0%B5%D0%BA%D1%82%D1%80%D0%BE%D1%81%D1%82%D0%B0%D0%BD%D1%86%D1%96%D1%8F" TargetMode="External"/><Relationship Id="rId7" Type="http://schemas.openxmlformats.org/officeDocument/2006/relationships/hyperlink" Target="http://uk.wikipedia.org/wiki/%D0%A8%D0%BA%D1%96%D1%80%D1%8F%D0%BD%D0%B0_%D0%BF%D1%80%D0%BE%D0%BC%D0%B8%D1%81%D0%BB%D0%BE%D0%B2%D1%96%D1%81%D1%82%D1%8C" TargetMode="External"/><Relationship Id="rId12" Type="http://schemas.openxmlformats.org/officeDocument/2006/relationships/hyperlink" Target="http://uk.wikipedia.org/wiki/%D0%9B%D1%83%D0%B3%D0%B8_(%D1%85%D1%96%D0%BC%D1%96%D1%8F)" TargetMode="External"/><Relationship Id="rId2" Type="http://schemas.openxmlformats.org/officeDocument/2006/relationships/hyperlink" Target="http://uk.wikipedia.org/wiki/%D0%95%D0%BD%D0%B5%D1%80%D0%B3%D1%96%D1%8F" TargetMode="External"/><Relationship Id="rId1" Type="http://schemas.openxmlformats.org/officeDocument/2006/relationships/hyperlink" Target="http://uk.wikipedia.org/wiki/%D0%A2%D0%B5%D1%85%D0%BD%D1%96%D0%BA%D0%B0" TargetMode="External"/><Relationship Id="rId6" Type="http://schemas.openxmlformats.org/officeDocument/2006/relationships/hyperlink" Target="http://uk.wikipedia.org/wiki/%D0%A2%D0%B5%D0%BA%D1%81%D1%82%D0%B8%D0%BB%D1%8C%D0%BD%D0%B0_%D0%BF%D1%80%D0%BE%D0%BC%D0%B8%D1%81%D0%BB%D0%BE%D0%B2%D1%96%D1%81%D1%82%D1%8C" TargetMode="External"/><Relationship Id="rId11" Type="http://schemas.openxmlformats.org/officeDocument/2006/relationships/hyperlink" Target="http://uk.wikipedia.org/wiki/%D0%A5%D1%96%D0%BC%D1%96%D1%87%D0%BD%D0%B0_%D0%BF%D1%80%D0%BE%D0%BC%D0%B8%D1%81%D0%BB%D0%BE%D0%B2%D1%96%D1%81%D1%82%D1%8C" TargetMode="External"/><Relationship Id="rId5" Type="http://schemas.openxmlformats.org/officeDocument/2006/relationships/hyperlink" Target="http://uk.wikipedia.org/wiki/%D0%91%D1%83%D0%B4%D1%96%D0%B2%D0%B5%D0%BB%D1%8C%D0%BD%D0%B0_%D0%BF%D1%80%D0%BE%D0%BC%D0%B8%D1%81%D0%BB%D0%BE%D0%B2%D1%96%D1%81%D1%82%D1%8C" TargetMode="External"/><Relationship Id="rId10" Type="http://schemas.openxmlformats.org/officeDocument/2006/relationships/hyperlink" Target="http://uk.wikipedia.org/wiki/%D0%9F%D1%80%D0%BE%D0%BC%D0%B8%D1%81%D0%BB%D0%BE%D0%B2%D1%96%D1%81%D1%82%D1%8C" TargetMode="External"/><Relationship Id="rId4" Type="http://schemas.openxmlformats.org/officeDocument/2006/relationships/hyperlink" Target="http://uk.wikipedia.org/wiki/%D0%95%D0%BB%D0%B5%D0%BA%D1%82%D1%80%D0%B8%D1%87%D0%BD%D0%B0_%D0%B5%D0%BD%D0%B5%D1%80%D0%B3%D1%96%D1%8F" TargetMode="External"/><Relationship Id="rId9" Type="http://schemas.openxmlformats.org/officeDocument/2006/relationships/hyperlink" Target="http://uk.wikipedia.org/wiki/%D0%93%D0%B0%D0%BB%D1%83%D0%B7%D1%8C" TargetMode="External"/><Relationship Id="rId14" Type="http://schemas.openxmlformats.org/officeDocument/2006/relationships/hyperlink" Target="http://uk.wikipedia.org/wiki/%D0%92%D0%BE%D0%B4%D0%B5%D0%BD%D1%8C" TargetMode="External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0%B5%D1%82%D0%B0%D0%BB%D1%83%D1%80%D0%B3%D1%96%D0%B9%D0%BD%D0%B0_%D0%BF%D1%80%D0%BE%D0%BC%D0%B8%D1%81%D0%BB%D0%BE%D0%B2%D1%96%D1%81%D1%82%D1%8C" TargetMode="External"/><Relationship Id="rId13" Type="http://schemas.openxmlformats.org/officeDocument/2006/relationships/hyperlink" Target="http://uk.wikipedia.org/wiki/%D0%9A%D0%B8%D1%81%D0%BB%D0%BE%D1%82%D0%B8" TargetMode="External"/><Relationship Id="rId3" Type="http://schemas.openxmlformats.org/officeDocument/2006/relationships/hyperlink" Target="http://uk.wikipedia.org/wiki/%D0%93%D1%96%D0%B4%D1%80%D0%BE%D0%B5%D0%BB%D0%B5%D0%BA%D1%82%D1%80%D0%BE%D1%81%D1%82%D0%B0%D0%BD%D1%86%D1%96%D1%8F" TargetMode="External"/><Relationship Id="rId7" Type="http://schemas.openxmlformats.org/officeDocument/2006/relationships/hyperlink" Target="http://uk.wikipedia.org/wiki/%D0%A8%D0%BA%D1%96%D1%80%D1%8F%D0%BD%D0%B0_%D0%BF%D1%80%D0%BE%D0%BC%D0%B8%D1%81%D0%BB%D0%BE%D0%B2%D1%96%D1%81%D1%82%D1%8C" TargetMode="External"/><Relationship Id="rId12" Type="http://schemas.openxmlformats.org/officeDocument/2006/relationships/hyperlink" Target="http://uk.wikipedia.org/wiki/%D0%9B%D1%83%D0%B3%D0%B8_(%D1%85%D1%96%D0%BC%D1%96%D1%8F)" TargetMode="External"/><Relationship Id="rId2" Type="http://schemas.openxmlformats.org/officeDocument/2006/relationships/hyperlink" Target="http://uk.wikipedia.org/wiki/%D0%95%D0%BD%D0%B5%D1%80%D0%B3%D1%96%D1%8F" TargetMode="External"/><Relationship Id="rId1" Type="http://schemas.openxmlformats.org/officeDocument/2006/relationships/hyperlink" Target="http://uk.wikipedia.org/wiki/%D0%A2%D0%B5%D1%85%D0%BD%D1%96%D0%BA%D0%B0" TargetMode="External"/><Relationship Id="rId6" Type="http://schemas.openxmlformats.org/officeDocument/2006/relationships/hyperlink" Target="http://uk.wikipedia.org/wiki/%D0%A2%D0%B5%D0%BA%D1%81%D1%82%D0%B8%D0%BB%D1%8C%D0%BD%D0%B0_%D0%BF%D1%80%D0%BE%D0%BC%D0%B8%D1%81%D0%BB%D0%BE%D0%B2%D1%96%D1%81%D1%82%D1%8C" TargetMode="External"/><Relationship Id="rId11" Type="http://schemas.openxmlformats.org/officeDocument/2006/relationships/hyperlink" Target="http://uk.wikipedia.org/wiki/%D0%A5%D1%96%D0%BC%D1%96%D1%87%D0%BD%D0%B0_%D0%BF%D1%80%D0%BE%D0%BC%D0%B8%D1%81%D0%BB%D0%BE%D0%B2%D1%96%D1%81%D1%82%D1%8C" TargetMode="External"/><Relationship Id="rId5" Type="http://schemas.openxmlformats.org/officeDocument/2006/relationships/hyperlink" Target="http://uk.wikipedia.org/wiki/%D0%91%D1%83%D0%B4%D1%96%D0%B2%D0%B5%D0%BB%D1%8C%D0%BD%D0%B0_%D0%BF%D1%80%D0%BE%D0%BC%D0%B8%D1%81%D0%BB%D0%BE%D0%B2%D1%96%D1%81%D1%82%D1%8C" TargetMode="External"/><Relationship Id="rId10" Type="http://schemas.openxmlformats.org/officeDocument/2006/relationships/hyperlink" Target="http://uk.wikipedia.org/wiki/%D0%9F%D1%80%D0%BE%D0%BC%D0%B8%D1%81%D0%BB%D0%BE%D0%B2%D1%96%D1%81%D1%82%D1%8C" TargetMode="External"/><Relationship Id="rId4" Type="http://schemas.openxmlformats.org/officeDocument/2006/relationships/hyperlink" Target="http://uk.wikipedia.org/wiki/%D0%95%D0%BB%D0%B5%D0%BA%D1%82%D1%80%D0%B8%D1%87%D0%BD%D0%B0_%D0%B5%D0%BD%D0%B5%D1%80%D0%B3%D1%96%D1%8F" TargetMode="External"/><Relationship Id="rId9" Type="http://schemas.openxmlformats.org/officeDocument/2006/relationships/hyperlink" Target="http://uk.wikipedia.org/wiki/%D0%93%D0%B0%D0%BB%D1%83%D0%B7%D1%8C" TargetMode="External"/><Relationship Id="rId14" Type="http://schemas.openxmlformats.org/officeDocument/2006/relationships/hyperlink" Target="http://uk.wikipedia.org/wiki/%D0%92%D0%BE%D0%B4%D0%B5%D0%BD%D1%8C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07D07C-DD14-47B8-B26E-559777EB1FDE}" type="doc">
      <dgm:prSet loTypeId="urn:microsoft.com/office/officeart/2005/8/layout/target3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B9621D-46E3-41BC-BA0A-C05C247C398F}">
      <dgm:prSet custT="1"/>
      <dgm:spPr/>
      <dgm:t>
        <a:bodyPr/>
        <a:lstStyle/>
        <a:p>
          <a:pPr rtl="0"/>
          <a:r>
            <a:rPr lang="ru-RU" sz="2600" dirty="0" smtClean="0"/>
            <a:t>Вода у т</a:t>
          </a:r>
          <a:r>
            <a:rPr lang="uk-UA" sz="2600" dirty="0" err="1" smtClean="0"/>
            <a:t>ехніці</a:t>
          </a:r>
          <a:r>
            <a:rPr lang="uk-UA" sz="2600" dirty="0" smtClean="0"/>
            <a:t/>
          </a:r>
          <a:br>
            <a:rPr lang="uk-UA" sz="2600" dirty="0" smtClean="0"/>
          </a:br>
          <a:r>
            <a:rPr lang="ru-RU" sz="2600" dirty="0" smtClean="0"/>
            <a:t>Вода </a:t>
          </a:r>
          <a:r>
            <a:rPr lang="ru-RU" sz="2600" dirty="0" err="1" smtClean="0"/>
            <a:t>має</a:t>
          </a:r>
          <a:r>
            <a:rPr lang="ru-RU" sz="2600" dirty="0" smtClean="0"/>
            <a:t> </a:t>
          </a:r>
          <a:r>
            <a:rPr lang="ru-RU" sz="2600" dirty="0" err="1" smtClean="0"/>
            <a:t>численні</a:t>
          </a:r>
          <a:r>
            <a:rPr lang="ru-RU" sz="2600" dirty="0" smtClean="0"/>
            <a:t> </a:t>
          </a:r>
          <a:r>
            <a:rPr lang="ru-RU" sz="2600" dirty="0" err="1" smtClean="0">
              <a:hlinkClick xmlns:r="http://schemas.openxmlformats.org/officeDocument/2006/relationships" r:id="rId1"/>
            </a:rPr>
            <a:t>технічні</a:t>
          </a:r>
          <a:r>
            <a:rPr lang="ru-RU" sz="2600" dirty="0" smtClean="0"/>
            <a:t> </a:t>
          </a:r>
          <a:r>
            <a:rPr lang="ru-RU" sz="2600" dirty="0" err="1" smtClean="0"/>
            <a:t>застосування</a:t>
          </a:r>
          <a:r>
            <a:rPr lang="ru-RU" sz="2600" dirty="0" smtClean="0"/>
            <a:t>. </a:t>
          </a:r>
          <a:r>
            <a:rPr lang="ru-RU" sz="2600" dirty="0" err="1" smtClean="0">
              <a:hlinkClick xmlns:r="http://schemas.openxmlformats.org/officeDocument/2006/relationships" r:id="rId2"/>
            </a:rPr>
            <a:t>Енергія</a:t>
          </a:r>
          <a:r>
            <a:rPr lang="ru-RU" sz="2600" dirty="0" smtClean="0"/>
            <a:t>  </a:t>
          </a:r>
          <a:r>
            <a:rPr lang="ru-RU" sz="2600" dirty="0" err="1" smtClean="0"/>
            <a:t>падіння</a:t>
          </a:r>
          <a:r>
            <a:rPr lang="ru-RU" sz="2600" dirty="0" smtClean="0"/>
            <a:t> води широко </a:t>
          </a:r>
          <a:r>
            <a:rPr lang="ru-RU" sz="2600" dirty="0" err="1" smtClean="0"/>
            <a:t>використовується</a:t>
          </a:r>
          <a:r>
            <a:rPr lang="ru-RU" sz="2600" dirty="0" smtClean="0"/>
            <a:t> на </a:t>
          </a:r>
          <a:r>
            <a:rPr lang="ru-RU" sz="2600" dirty="0" err="1" smtClean="0">
              <a:hlinkClick xmlns:r="http://schemas.openxmlformats.org/officeDocument/2006/relationships" r:id="rId3"/>
            </a:rPr>
            <a:t>гідрстанціях</a:t>
          </a:r>
          <a:r>
            <a:rPr lang="ru-RU" sz="2600" dirty="0" smtClean="0"/>
            <a:t> для </a:t>
          </a:r>
          <a:r>
            <a:rPr lang="ru-RU" sz="2600" dirty="0" err="1" smtClean="0"/>
            <a:t>одержання</a:t>
          </a:r>
          <a:r>
            <a:rPr lang="ru-RU" sz="2600" dirty="0" smtClean="0"/>
            <a:t> </a:t>
          </a:r>
          <a:r>
            <a:rPr lang="ru-RU" sz="2600" dirty="0" err="1" smtClean="0"/>
            <a:t>дешевої</a:t>
          </a:r>
          <a:r>
            <a:rPr lang="ru-RU" sz="2600" dirty="0" smtClean="0"/>
            <a:t> </a:t>
          </a:r>
          <a:r>
            <a:rPr lang="ru-RU" sz="2600" dirty="0" err="1" smtClean="0">
              <a:hlinkClick xmlns:r="http://schemas.openxmlformats.org/officeDocument/2006/relationships" r:id="rId4"/>
            </a:rPr>
            <a:t>електричної</a:t>
          </a:r>
          <a:r>
            <a:rPr lang="ru-RU" sz="2600" dirty="0" smtClean="0">
              <a:hlinkClick xmlns:r="http://schemas.openxmlformats.org/officeDocument/2006/relationships" r:id="rId4"/>
            </a:rPr>
            <a:t> </a:t>
          </a:r>
          <a:r>
            <a:rPr lang="ru-RU" sz="2600" dirty="0" err="1" smtClean="0">
              <a:hlinkClick xmlns:r="http://schemas.openxmlformats.org/officeDocument/2006/relationships" r:id="rId4"/>
            </a:rPr>
            <a:t>енергії</a:t>
          </a:r>
          <a:r>
            <a:rPr lang="ru-RU" sz="2600" dirty="0" smtClean="0"/>
            <a:t>. Воду </a:t>
          </a:r>
          <a:r>
            <a:rPr lang="ru-RU" sz="2600" dirty="0" err="1" smtClean="0"/>
            <a:t>використовують</a:t>
          </a:r>
          <a:r>
            <a:rPr lang="ru-RU" sz="2600" dirty="0" smtClean="0"/>
            <a:t> у </a:t>
          </a:r>
          <a:r>
            <a:rPr lang="ru-RU" sz="2600" dirty="0" err="1" smtClean="0">
              <a:hlinkClick xmlns:r="http://schemas.openxmlformats.org/officeDocument/2006/relationships" r:id="rId5"/>
            </a:rPr>
            <a:t>будівельній</a:t>
          </a:r>
          <a:r>
            <a:rPr lang="ru-RU" sz="2600" dirty="0" smtClean="0"/>
            <a:t>, </a:t>
          </a:r>
          <a:r>
            <a:rPr lang="ru-RU" sz="2600" dirty="0" err="1" smtClean="0">
              <a:hlinkClick xmlns:r="http://schemas.openxmlformats.org/officeDocument/2006/relationships" r:id="rId6"/>
            </a:rPr>
            <a:t>текстильній</a:t>
          </a:r>
          <a:r>
            <a:rPr lang="ru-RU" sz="2600" dirty="0" smtClean="0"/>
            <a:t>, </a:t>
          </a:r>
          <a:r>
            <a:rPr lang="ru-RU" sz="2600" dirty="0" err="1" smtClean="0">
              <a:hlinkClick xmlns:r="http://schemas.openxmlformats.org/officeDocument/2006/relationships" r:id="rId7"/>
            </a:rPr>
            <a:t>шкіряній</a:t>
          </a:r>
          <a:r>
            <a:rPr lang="ru-RU" sz="2600" dirty="0" smtClean="0"/>
            <a:t>, </a:t>
          </a:r>
          <a:r>
            <a:rPr lang="ru-RU" sz="2600" dirty="0" err="1" smtClean="0">
              <a:hlinkClick xmlns:r="http://schemas.openxmlformats.org/officeDocument/2006/relationships" r:id="rId8"/>
            </a:rPr>
            <a:t>металургійній</a:t>
          </a:r>
          <a:r>
            <a:rPr lang="ru-RU" sz="2600" dirty="0" smtClean="0"/>
            <a:t> </a:t>
          </a:r>
          <a:r>
            <a:rPr lang="ru-RU" sz="2600" dirty="0" err="1" smtClean="0"/>
            <a:t>і</a:t>
          </a:r>
          <a:r>
            <a:rPr lang="ru-RU" sz="2600" dirty="0" smtClean="0"/>
            <a:t> </a:t>
          </a:r>
          <a:r>
            <a:rPr lang="ru-RU" sz="2600" dirty="0" err="1" smtClean="0"/>
            <a:t>багатьох</a:t>
          </a:r>
          <a:r>
            <a:rPr lang="ru-RU" sz="2600" dirty="0" smtClean="0"/>
            <a:t> </a:t>
          </a:r>
          <a:r>
            <a:rPr lang="ru-RU" sz="2600" dirty="0" err="1" smtClean="0"/>
            <a:t>інших</a:t>
          </a:r>
          <a:r>
            <a:rPr lang="ru-RU" sz="2600" dirty="0" smtClean="0"/>
            <a:t> </a:t>
          </a:r>
          <a:r>
            <a:rPr lang="ru-RU" sz="2600" dirty="0" err="1" smtClean="0">
              <a:hlinkClick xmlns:r="http://schemas.openxmlformats.org/officeDocument/2006/relationships" r:id="rId9"/>
            </a:rPr>
            <a:t>галузях</a:t>
          </a:r>
          <a:r>
            <a:rPr lang="ru-RU" sz="2600" dirty="0" smtClean="0"/>
            <a:t> </a:t>
          </a:r>
          <a:r>
            <a:rPr lang="ru-RU" sz="2600" dirty="0" err="1" smtClean="0">
              <a:hlinkClick xmlns:r="http://schemas.openxmlformats.org/officeDocument/2006/relationships" r:id="rId10"/>
            </a:rPr>
            <a:t>промисловості</a:t>
          </a:r>
          <a:r>
            <a:rPr lang="ru-RU" sz="2600" dirty="0" smtClean="0"/>
            <a:t>. Особливо широко </a:t>
          </a:r>
          <a:r>
            <a:rPr lang="ru-RU" sz="2600" dirty="0" err="1" smtClean="0"/>
            <a:t>застосовують</a:t>
          </a:r>
          <a:r>
            <a:rPr lang="ru-RU" sz="2600" dirty="0" smtClean="0"/>
            <a:t> воду у </a:t>
          </a:r>
          <a:r>
            <a:rPr lang="ru-RU" sz="2600" dirty="0" err="1" smtClean="0">
              <a:hlinkClick xmlns:r="http://schemas.openxmlformats.org/officeDocument/2006/relationships" r:id="rId11"/>
            </a:rPr>
            <a:t>хімічній</a:t>
          </a:r>
          <a:r>
            <a:rPr lang="ru-RU" sz="2600" dirty="0" smtClean="0">
              <a:hlinkClick xmlns:r="http://schemas.openxmlformats.org/officeDocument/2006/relationships" r:id="rId11"/>
            </a:rPr>
            <a:t> </a:t>
          </a:r>
          <a:r>
            <a:rPr lang="ru-RU" sz="2600" dirty="0" err="1" smtClean="0">
              <a:hlinkClick xmlns:r="http://schemas.openxmlformats.org/officeDocument/2006/relationships" r:id="rId11"/>
            </a:rPr>
            <a:t>промисловості</a:t>
          </a:r>
          <a:r>
            <a:rPr lang="ru-RU" sz="2600" dirty="0" err="1" smtClean="0"/>
            <a:t>для</a:t>
          </a:r>
          <a:r>
            <a:rPr lang="ru-RU" sz="2600" dirty="0" smtClean="0"/>
            <a:t> </a:t>
          </a:r>
          <a:r>
            <a:rPr lang="ru-RU" sz="2600" dirty="0" err="1" smtClean="0"/>
            <a:t>процесів</a:t>
          </a:r>
          <a:r>
            <a:rPr lang="ru-RU" sz="2600" dirty="0" smtClean="0"/>
            <a:t> </a:t>
          </a:r>
          <a:r>
            <a:rPr lang="ru-RU" sz="2600" dirty="0" err="1" smtClean="0"/>
            <a:t>розчинення</a:t>
          </a:r>
          <a:r>
            <a:rPr lang="ru-RU" sz="2600" dirty="0" smtClean="0"/>
            <a:t>, </a:t>
          </a:r>
          <a:r>
            <a:rPr lang="ru-RU" sz="2600" dirty="0" err="1" smtClean="0"/>
            <a:t>фільтрування</a:t>
          </a:r>
          <a:r>
            <a:rPr lang="ru-RU" sz="2600" dirty="0" smtClean="0"/>
            <a:t>, </a:t>
          </a:r>
          <a:r>
            <a:rPr lang="ru-RU" sz="2600" dirty="0" err="1" smtClean="0"/>
            <a:t>промивання</a:t>
          </a:r>
          <a:r>
            <a:rPr lang="ru-RU" sz="2600" dirty="0" smtClean="0"/>
            <a:t> </a:t>
          </a:r>
          <a:r>
            <a:rPr lang="ru-RU" sz="2600" dirty="0" err="1" smtClean="0"/>
            <a:t>і</a:t>
          </a:r>
          <a:r>
            <a:rPr lang="ru-RU" sz="2600" dirty="0" smtClean="0"/>
            <a:t> як </a:t>
          </a:r>
          <a:r>
            <a:rPr lang="ru-RU" sz="2600" dirty="0" err="1" smtClean="0"/>
            <a:t>сировину</a:t>
          </a:r>
          <a:r>
            <a:rPr lang="ru-RU" sz="2600" dirty="0" smtClean="0"/>
            <a:t> для </a:t>
          </a:r>
          <a:r>
            <a:rPr lang="ru-RU" sz="2600" dirty="0" err="1" smtClean="0"/>
            <a:t>одержання</a:t>
          </a:r>
          <a:r>
            <a:rPr lang="ru-RU" sz="2600" dirty="0" smtClean="0"/>
            <a:t> </a:t>
          </a:r>
          <a:r>
            <a:rPr lang="ru-RU" sz="2600" dirty="0" err="1" smtClean="0"/>
            <a:t>різних</a:t>
          </a:r>
          <a:r>
            <a:rPr lang="ru-RU" sz="2600" dirty="0" smtClean="0"/>
            <a:t> </a:t>
          </a:r>
          <a:r>
            <a:rPr lang="ru-RU" sz="2600" dirty="0" err="1" smtClean="0"/>
            <a:t>хімічних</a:t>
          </a:r>
          <a:r>
            <a:rPr lang="ru-RU" sz="2600" dirty="0" smtClean="0"/>
            <a:t> </a:t>
          </a:r>
          <a:r>
            <a:rPr lang="ru-RU" sz="2600" dirty="0" err="1" smtClean="0"/>
            <a:t>продуктів</a:t>
          </a:r>
          <a:r>
            <a:rPr lang="ru-RU" sz="2600" dirty="0" smtClean="0"/>
            <a:t>: </a:t>
          </a:r>
          <a:r>
            <a:rPr lang="ru-RU" sz="2600" dirty="0" err="1" smtClean="0"/>
            <a:t>їдких</a:t>
          </a:r>
          <a:r>
            <a:rPr lang="ru-RU" sz="2600" dirty="0" smtClean="0"/>
            <a:t> </a:t>
          </a:r>
          <a:r>
            <a:rPr lang="ru-RU" sz="2600" dirty="0" err="1" smtClean="0">
              <a:hlinkClick xmlns:r="http://schemas.openxmlformats.org/officeDocument/2006/relationships" r:id="rId12"/>
            </a:rPr>
            <a:t>лугів</a:t>
          </a:r>
          <a:r>
            <a:rPr lang="ru-RU" sz="2600" dirty="0" smtClean="0"/>
            <a:t>, </a:t>
          </a:r>
          <a:r>
            <a:rPr lang="ru-RU" sz="2600" dirty="0" smtClean="0">
              <a:hlinkClick xmlns:r="http://schemas.openxmlformats.org/officeDocument/2006/relationships" r:id="rId13"/>
            </a:rPr>
            <a:t>кислот</a:t>
          </a:r>
          <a:r>
            <a:rPr lang="ru-RU" sz="2600" dirty="0" smtClean="0"/>
            <a:t>, </a:t>
          </a:r>
          <a:r>
            <a:rPr lang="ru-RU" sz="2600" dirty="0" err="1" smtClean="0">
              <a:hlinkClick xmlns:r="http://schemas.openxmlformats.org/officeDocument/2006/relationships" r:id="rId14"/>
            </a:rPr>
            <a:t>водню</a:t>
          </a:r>
          <a:r>
            <a:rPr lang="ru-RU" sz="2600" dirty="0" smtClean="0"/>
            <a:t> </a:t>
          </a:r>
          <a:r>
            <a:rPr lang="ru-RU" sz="2600" dirty="0" err="1" smtClean="0"/>
            <a:t>тощо</a:t>
          </a:r>
          <a:r>
            <a:rPr lang="ru-RU" sz="2600" dirty="0" smtClean="0"/>
            <a:t>.</a:t>
          </a:r>
          <a:endParaRPr lang="ru-RU" sz="2600" dirty="0"/>
        </a:p>
      </dgm:t>
    </dgm:pt>
    <dgm:pt modelId="{14EDE42E-F44C-49A6-B93A-AC7C9A60B44A}" type="parTrans" cxnId="{72091B2C-BD69-40CA-9AE8-2983BD4C4229}">
      <dgm:prSet/>
      <dgm:spPr/>
      <dgm:t>
        <a:bodyPr/>
        <a:lstStyle/>
        <a:p>
          <a:endParaRPr lang="ru-RU"/>
        </a:p>
      </dgm:t>
    </dgm:pt>
    <dgm:pt modelId="{3B61C5F5-A3B7-45A8-AC71-1B46675F7063}" type="sibTrans" cxnId="{72091B2C-BD69-40CA-9AE8-2983BD4C4229}">
      <dgm:prSet/>
      <dgm:spPr/>
      <dgm:t>
        <a:bodyPr/>
        <a:lstStyle/>
        <a:p>
          <a:endParaRPr lang="ru-RU"/>
        </a:p>
      </dgm:t>
    </dgm:pt>
    <dgm:pt modelId="{FBC35BB7-7E7F-425E-923F-907CF0D5299B}" type="pres">
      <dgm:prSet presAssocID="{AF07D07C-DD14-47B8-B26E-559777EB1FD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8E2FDC-1E61-429F-A3E6-3FC4A8621E4F}" type="pres">
      <dgm:prSet presAssocID="{60B9621D-46E3-41BC-BA0A-C05C247C398F}" presName="circle1" presStyleLbl="node1" presStyleIdx="0" presStyleCnt="1"/>
      <dgm:spPr/>
    </dgm:pt>
    <dgm:pt modelId="{A22D927E-EB82-493C-9C33-E0DDD561D0B9}" type="pres">
      <dgm:prSet presAssocID="{60B9621D-46E3-41BC-BA0A-C05C247C398F}" presName="space" presStyleCnt="0"/>
      <dgm:spPr/>
    </dgm:pt>
    <dgm:pt modelId="{8A4E5BE4-9910-4E00-9B60-C2862C8F9172}" type="pres">
      <dgm:prSet presAssocID="{60B9621D-46E3-41BC-BA0A-C05C247C398F}" presName="rect1" presStyleLbl="alignAcc1" presStyleIdx="0" presStyleCnt="1"/>
      <dgm:spPr/>
      <dgm:t>
        <a:bodyPr/>
        <a:lstStyle/>
        <a:p>
          <a:endParaRPr lang="ru-RU"/>
        </a:p>
      </dgm:t>
    </dgm:pt>
    <dgm:pt modelId="{D95FA0CF-15CA-4898-B6DB-FE9924484939}" type="pres">
      <dgm:prSet presAssocID="{60B9621D-46E3-41BC-BA0A-C05C247C398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63985A-DB02-4E2F-B22C-6D3E525211AB}" type="presOf" srcId="{AF07D07C-DD14-47B8-B26E-559777EB1FDE}" destId="{FBC35BB7-7E7F-425E-923F-907CF0D5299B}" srcOrd="0" destOrd="0" presId="urn:microsoft.com/office/officeart/2005/8/layout/target3"/>
    <dgm:cxn modelId="{F0FDD303-4D6C-4D8F-9875-E7F8BFD46FFD}" type="presOf" srcId="{60B9621D-46E3-41BC-BA0A-C05C247C398F}" destId="{D95FA0CF-15CA-4898-B6DB-FE9924484939}" srcOrd="1" destOrd="0" presId="urn:microsoft.com/office/officeart/2005/8/layout/target3"/>
    <dgm:cxn modelId="{72091B2C-BD69-40CA-9AE8-2983BD4C4229}" srcId="{AF07D07C-DD14-47B8-B26E-559777EB1FDE}" destId="{60B9621D-46E3-41BC-BA0A-C05C247C398F}" srcOrd="0" destOrd="0" parTransId="{14EDE42E-F44C-49A6-B93A-AC7C9A60B44A}" sibTransId="{3B61C5F5-A3B7-45A8-AC71-1B46675F7063}"/>
    <dgm:cxn modelId="{8B6255F0-464B-4558-9D1B-62CAE3A92B1C}" type="presOf" srcId="{60B9621D-46E3-41BC-BA0A-C05C247C398F}" destId="{8A4E5BE4-9910-4E00-9B60-C2862C8F9172}" srcOrd="0" destOrd="0" presId="urn:microsoft.com/office/officeart/2005/8/layout/target3"/>
    <dgm:cxn modelId="{93623079-03D7-4B8B-B5A1-A6CDAEE6778F}" type="presParOf" srcId="{FBC35BB7-7E7F-425E-923F-907CF0D5299B}" destId="{F68E2FDC-1E61-429F-A3E6-3FC4A8621E4F}" srcOrd="0" destOrd="0" presId="urn:microsoft.com/office/officeart/2005/8/layout/target3"/>
    <dgm:cxn modelId="{95932A53-7067-4720-A435-B430F957A2F2}" type="presParOf" srcId="{FBC35BB7-7E7F-425E-923F-907CF0D5299B}" destId="{A22D927E-EB82-493C-9C33-E0DDD561D0B9}" srcOrd="1" destOrd="0" presId="urn:microsoft.com/office/officeart/2005/8/layout/target3"/>
    <dgm:cxn modelId="{497B8BAF-AE35-4345-AD8F-73900B9A153A}" type="presParOf" srcId="{FBC35BB7-7E7F-425E-923F-907CF0D5299B}" destId="{8A4E5BE4-9910-4E00-9B60-C2862C8F9172}" srcOrd="2" destOrd="0" presId="urn:microsoft.com/office/officeart/2005/8/layout/target3"/>
    <dgm:cxn modelId="{27357199-868A-46DF-AA2D-8FB896780356}" type="presParOf" srcId="{FBC35BB7-7E7F-425E-923F-907CF0D5299B}" destId="{D95FA0CF-15CA-4898-B6DB-FE9924484939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8E2FDC-1E61-429F-A3E6-3FC4A8621E4F}">
      <dsp:nvSpPr>
        <dsp:cNvPr id="0" name=""/>
        <dsp:cNvSpPr/>
      </dsp:nvSpPr>
      <dsp:spPr>
        <a:xfrm>
          <a:off x="0" y="692476"/>
          <a:ext cx="4937760" cy="493776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4E5BE4-9910-4E00-9B60-C2862C8F9172}">
      <dsp:nvSpPr>
        <dsp:cNvPr id="0" name=""/>
        <dsp:cNvSpPr/>
      </dsp:nvSpPr>
      <dsp:spPr>
        <a:xfrm>
          <a:off x="2468880" y="692476"/>
          <a:ext cx="5760719" cy="49377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Вода у т</a:t>
          </a:r>
          <a:r>
            <a:rPr lang="uk-UA" sz="2600" kern="1200" dirty="0" err="1" smtClean="0"/>
            <a:t>ехніці</a:t>
          </a:r>
          <a:r>
            <a:rPr lang="uk-UA" sz="2600" kern="1200" dirty="0" smtClean="0"/>
            <a:t/>
          </a:r>
          <a:br>
            <a:rPr lang="uk-UA" sz="2600" kern="1200" dirty="0" smtClean="0"/>
          </a:br>
          <a:r>
            <a:rPr lang="ru-RU" sz="2600" kern="1200" dirty="0" smtClean="0"/>
            <a:t>Вода </a:t>
          </a:r>
          <a:r>
            <a:rPr lang="ru-RU" sz="2600" kern="1200" dirty="0" err="1" smtClean="0"/>
            <a:t>має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численні</a:t>
          </a:r>
          <a:r>
            <a:rPr lang="ru-RU" sz="2600" kern="1200" dirty="0" smtClean="0"/>
            <a:t> </a:t>
          </a:r>
          <a:r>
            <a:rPr lang="ru-RU" sz="2600" kern="1200" dirty="0" err="1" smtClean="0">
              <a:hlinkClick xmlns:r="http://schemas.openxmlformats.org/officeDocument/2006/relationships" r:id="rId1"/>
            </a:rPr>
            <a:t>технічні</a:t>
          </a:r>
          <a:r>
            <a:rPr lang="ru-RU" sz="2600" kern="1200" dirty="0" smtClean="0"/>
            <a:t> </a:t>
          </a:r>
          <a:r>
            <a:rPr lang="ru-RU" sz="2600" kern="1200" dirty="0" err="1" smtClean="0"/>
            <a:t>застосування</a:t>
          </a:r>
          <a:r>
            <a:rPr lang="ru-RU" sz="2600" kern="1200" dirty="0" smtClean="0"/>
            <a:t>. </a:t>
          </a:r>
          <a:r>
            <a:rPr lang="ru-RU" sz="2600" kern="1200" dirty="0" err="1" smtClean="0">
              <a:hlinkClick xmlns:r="http://schemas.openxmlformats.org/officeDocument/2006/relationships" r:id="rId2"/>
            </a:rPr>
            <a:t>Енергія</a:t>
          </a:r>
          <a:r>
            <a:rPr lang="ru-RU" sz="2600" kern="1200" dirty="0" smtClean="0"/>
            <a:t>  </a:t>
          </a:r>
          <a:r>
            <a:rPr lang="ru-RU" sz="2600" kern="1200" dirty="0" err="1" smtClean="0"/>
            <a:t>падіння</a:t>
          </a:r>
          <a:r>
            <a:rPr lang="ru-RU" sz="2600" kern="1200" dirty="0" smtClean="0"/>
            <a:t> води широко </a:t>
          </a:r>
          <a:r>
            <a:rPr lang="ru-RU" sz="2600" kern="1200" dirty="0" err="1" smtClean="0"/>
            <a:t>використовується</a:t>
          </a:r>
          <a:r>
            <a:rPr lang="ru-RU" sz="2600" kern="1200" dirty="0" smtClean="0"/>
            <a:t> на </a:t>
          </a:r>
          <a:r>
            <a:rPr lang="ru-RU" sz="2600" kern="1200" dirty="0" err="1" smtClean="0">
              <a:hlinkClick xmlns:r="http://schemas.openxmlformats.org/officeDocument/2006/relationships" r:id="rId3"/>
            </a:rPr>
            <a:t>гідрстанціях</a:t>
          </a:r>
          <a:r>
            <a:rPr lang="ru-RU" sz="2600" kern="1200" dirty="0" smtClean="0"/>
            <a:t> для </a:t>
          </a:r>
          <a:r>
            <a:rPr lang="ru-RU" sz="2600" kern="1200" dirty="0" err="1" smtClean="0"/>
            <a:t>одержання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дешевої</a:t>
          </a:r>
          <a:r>
            <a:rPr lang="ru-RU" sz="2600" kern="1200" dirty="0" smtClean="0"/>
            <a:t> </a:t>
          </a:r>
          <a:r>
            <a:rPr lang="ru-RU" sz="2600" kern="1200" dirty="0" err="1" smtClean="0">
              <a:hlinkClick xmlns:r="http://schemas.openxmlformats.org/officeDocument/2006/relationships" r:id="rId4"/>
            </a:rPr>
            <a:t>електричної</a:t>
          </a:r>
          <a:r>
            <a:rPr lang="ru-RU" sz="2600" kern="1200" dirty="0" smtClean="0">
              <a:hlinkClick xmlns:r="http://schemas.openxmlformats.org/officeDocument/2006/relationships" r:id="rId4"/>
            </a:rPr>
            <a:t> </a:t>
          </a:r>
          <a:r>
            <a:rPr lang="ru-RU" sz="2600" kern="1200" dirty="0" err="1" smtClean="0">
              <a:hlinkClick xmlns:r="http://schemas.openxmlformats.org/officeDocument/2006/relationships" r:id="rId4"/>
            </a:rPr>
            <a:t>енергії</a:t>
          </a:r>
          <a:r>
            <a:rPr lang="ru-RU" sz="2600" kern="1200" dirty="0" smtClean="0"/>
            <a:t>. Воду </a:t>
          </a:r>
          <a:r>
            <a:rPr lang="ru-RU" sz="2600" kern="1200" dirty="0" err="1" smtClean="0"/>
            <a:t>використовують</a:t>
          </a:r>
          <a:r>
            <a:rPr lang="ru-RU" sz="2600" kern="1200" dirty="0" smtClean="0"/>
            <a:t> у </a:t>
          </a:r>
          <a:r>
            <a:rPr lang="ru-RU" sz="2600" kern="1200" dirty="0" err="1" smtClean="0">
              <a:hlinkClick xmlns:r="http://schemas.openxmlformats.org/officeDocument/2006/relationships" r:id="rId5"/>
            </a:rPr>
            <a:t>будівельній</a:t>
          </a:r>
          <a:r>
            <a:rPr lang="ru-RU" sz="2600" kern="1200" dirty="0" smtClean="0"/>
            <a:t>, </a:t>
          </a:r>
          <a:r>
            <a:rPr lang="ru-RU" sz="2600" kern="1200" dirty="0" err="1" smtClean="0">
              <a:hlinkClick xmlns:r="http://schemas.openxmlformats.org/officeDocument/2006/relationships" r:id="rId6"/>
            </a:rPr>
            <a:t>текстильній</a:t>
          </a:r>
          <a:r>
            <a:rPr lang="ru-RU" sz="2600" kern="1200" dirty="0" smtClean="0"/>
            <a:t>, </a:t>
          </a:r>
          <a:r>
            <a:rPr lang="ru-RU" sz="2600" kern="1200" dirty="0" err="1" smtClean="0">
              <a:hlinkClick xmlns:r="http://schemas.openxmlformats.org/officeDocument/2006/relationships" r:id="rId7"/>
            </a:rPr>
            <a:t>шкіряній</a:t>
          </a:r>
          <a:r>
            <a:rPr lang="ru-RU" sz="2600" kern="1200" dirty="0" smtClean="0"/>
            <a:t>, </a:t>
          </a:r>
          <a:r>
            <a:rPr lang="ru-RU" sz="2600" kern="1200" dirty="0" err="1" smtClean="0">
              <a:hlinkClick xmlns:r="http://schemas.openxmlformats.org/officeDocument/2006/relationships" r:id="rId8"/>
            </a:rPr>
            <a:t>металургійній</a:t>
          </a:r>
          <a:r>
            <a:rPr lang="ru-RU" sz="2600" kern="1200" dirty="0" smtClean="0"/>
            <a:t> </a:t>
          </a:r>
          <a:r>
            <a:rPr lang="ru-RU" sz="2600" kern="1200" dirty="0" err="1" smtClean="0"/>
            <a:t>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багатьох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інших</a:t>
          </a:r>
          <a:r>
            <a:rPr lang="ru-RU" sz="2600" kern="1200" dirty="0" smtClean="0"/>
            <a:t> </a:t>
          </a:r>
          <a:r>
            <a:rPr lang="ru-RU" sz="2600" kern="1200" dirty="0" err="1" smtClean="0">
              <a:hlinkClick xmlns:r="http://schemas.openxmlformats.org/officeDocument/2006/relationships" r:id="rId9"/>
            </a:rPr>
            <a:t>галузях</a:t>
          </a:r>
          <a:r>
            <a:rPr lang="ru-RU" sz="2600" kern="1200" dirty="0" smtClean="0"/>
            <a:t> </a:t>
          </a:r>
          <a:r>
            <a:rPr lang="ru-RU" sz="2600" kern="1200" dirty="0" err="1" smtClean="0">
              <a:hlinkClick xmlns:r="http://schemas.openxmlformats.org/officeDocument/2006/relationships" r:id="rId10"/>
            </a:rPr>
            <a:t>промисловості</a:t>
          </a:r>
          <a:r>
            <a:rPr lang="ru-RU" sz="2600" kern="1200" dirty="0" smtClean="0"/>
            <a:t>. Особливо широко </a:t>
          </a:r>
          <a:r>
            <a:rPr lang="ru-RU" sz="2600" kern="1200" dirty="0" err="1" smtClean="0"/>
            <a:t>застосовують</a:t>
          </a:r>
          <a:r>
            <a:rPr lang="ru-RU" sz="2600" kern="1200" dirty="0" smtClean="0"/>
            <a:t> воду у </a:t>
          </a:r>
          <a:r>
            <a:rPr lang="ru-RU" sz="2600" kern="1200" dirty="0" err="1" smtClean="0">
              <a:hlinkClick xmlns:r="http://schemas.openxmlformats.org/officeDocument/2006/relationships" r:id="rId11"/>
            </a:rPr>
            <a:t>хімічній</a:t>
          </a:r>
          <a:r>
            <a:rPr lang="ru-RU" sz="2600" kern="1200" dirty="0" smtClean="0">
              <a:hlinkClick xmlns:r="http://schemas.openxmlformats.org/officeDocument/2006/relationships" r:id="rId11"/>
            </a:rPr>
            <a:t> </a:t>
          </a:r>
          <a:r>
            <a:rPr lang="ru-RU" sz="2600" kern="1200" dirty="0" err="1" smtClean="0">
              <a:hlinkClick xmlns:r="http://schemas.openxmlformats.org/officeDocument/2006/relationships" r:id="rId11"/>
            </a:rPr>
            <a:t>промисловості</a:t>
          </a:r>
          <a:r>
            <a:rPr lang="ru-RU" sz="2600" kern="1200" dirty="0" err="1" smtClean="0"/>
            <a:t>для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процесів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розчинення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фільтрування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промивання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і</a:t>
          </a:r>
          <a:r>
            <a:rPr lang="ru-RU" sz="2600" kern="1200" dirty="0" smtClean="0"/>
            <a:t> як </a:t>
          </a:r>
          <a:r>
            <a:rPr lang="ru-RU" sz="2600" kern="1200" dirty="0" err="1" smtClean="0"/>
            <a:t>сировину</a:t>
          </a:r>
          <a:r>
            <a:rPr lang="ru-RU" sz="2600" kern="1200" dirty="0" smtClean="0"/>
            <a:t> для </a:t>
          </a:r>
          <a:r>
            <a:rPr lang="ru-RU" sz="2600" kern="1200" dirty="0" err="1" smtClean="0"/>
            <a:t>одержання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різних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хімічних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продуктів</a:t>
          </a:r>
          <a:r>
            <a:rPr lang="ru-RU" sz="2600" kern="1200" dirty="0" smtClean="0"/>
            <a:t>: </a:t>
          </a:r>
          <a:r>
            <a:rPr lang="ru-RU" sz="2600" kern="1200" dirty="0" err="1" smtClean="0"/>
            <a:t>їдких</a:t>
          </a:r>
          <a:r>
            <a:rPr lang="ru-RU" sz="2600" kern="1200" dirty="0" smtClean="0"/>
            <a:t> </a:t>
          </a:r>
          <a:r>
            <a:rPr lang="ru-RU" sz="2600" kern="1200" dirty="0" err="1" smtClean="0">
              <a:hlinkClick xmlns:r="http://schemas.openxmlformats.org/officeDocument/2006/relationships" r:id="rId12"/>
            </a:rPr>
            <a:t>лугів</a:t>
          </a:r>
          <a:r>
            <a:rPr lang="ru-RU" sz="2600" kern="1200" dirty="0" smtClean="0"/>
            <a:t>, </a:t>
          </a:r>
          <a:r>
            <a:rPr lang="ru-RU" sz="2600" kern="1200" dirty="0" smtClean="0">
              <a:hlinkClick xmlns:r="http://schemas.openxmlformats.org/officeDocument/2006/relationships" r:id="rId13"/>
            </a:rPr>
            <a:t>кислот</a:t>
          </a:r>
          <a:r>
            <a:rPr lang="ru-RU" sz="2600" kern="1200" dirty="0" smtClean="0"/>
            <a:t>, </a:t>
          </a:r>
          <a:r>
            <a:rPr lang="ru-RU" sz="2600" kern="1200" dirty="0" err="1" smtClean="0">
              <a:hlinkClick xmlns:r="http://schemas.openxmlformats.org/officeDocument/2006/relationships" r:id="rId14"/>
            </a:rPr>
            <a:t>водню</a:t>
          </a:r>
          <a:r>
            <a:rPr lang="ru-RU" sz="2600" kern="1200" dirty="0" smtClean="0"/>
            <a:t> </a:t>
          </a:r>
          <a:r>
            <a:rPr lang="ru-RU" sz="2600" kern="1200" dirty="0" err="1" smtClean="0"/>
            <a:t>тощо</a:t>
          </a:r>
          <a:r>
            <a:rPr lang="ru-RU" sz="2600" kern="1200" dirty="0" smtClean="0"/>
            <a:t>.</a:t>
          </a:r>
          <a:endParaRPr lang="ru-RU" sz="2600" kern="1200" dirty="0"/>
        </a:p>
      </dsp:txBody>
      <dsp:txXfrm>
        <a:off x="2468880" y="692476"/>
        <a:ext cx="5760719" cy="4937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0%B0%D1%80%D0%B0" TargetMode="External"/><Relationship Id="rId3" Type="http://schemas.openxmlformats.org/officeDocument/2006/relationships/hyperlink" Target="http://uk.wikipedia.org/wiki/%D0%97%D0%B0%D0%BF%D0%B0%D1%85" TargetMode="External"/><Relationship Id="rId7" Type="http://schemas.openxmlformats.org/officeDocument/2006/relationships/hyperlink" Target="http://uk.wikipedia.org/wiki/%D0%9A%D0%B8%D0%BF%D1%96%D0%BD%D0%BD%D1%8F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B%D1%96%D0%B4" TargetMode="External"/><Relationship Id="rId5" Type="http://schemas.openxmlformats.org/officeDocument/2006/relationships/hyperlink" Target="http://uk.wikipedia.org/wiki/%D0%90%D1%82%D0%BC%D0%BE%D1%81%D1%84%D0%B5%D1%80%D0%BD%D0%B8%D0%B9_%D1%82%D0%B8%D1%81%D0%BA" TargetMode="External"/><Relationship Id="rId4" Type="http://schemas.openxmlformats.org/officeDocument/2006/relationships/hyperlink" Target="http://uk.wikipedia.org/wiki/%D0%A1%D0%BC%D0%B0%D0%BA" TargetMode="External"/><Relationship Id="rId9" Type="http://schemas.openxmlformats.org/officeDocument/2006/relationships/hyperlink" Target="http://uk.wikipedia.org/wiki/%D0%A2%D0%B5%D0%BC%D0%BF%D0%B5%D1%80%D0%B0%D1%82%D1%83%D1%80%D0%B0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3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84175"/>
          </a:xfrm>
        </p:spPr>
        <p:txBody>
          <a:bodyPr/>
          <a:lstStyle/>
          <a:p>
            <a:r>
              <a:rPr lang="uk-UA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Презентація на тему:</a:t>
            </a:r>
            <a:endParaRPr lang="ru-RU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uk-UA" sz="10000" b="1" i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ВОДА</a:t>
            </a:r>
            <a:endParaRPr lang="ru-RU" sz="10000" b="1" i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5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29" dur="5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0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 fontScale="90000"/>
          </a:bodyPr>
          <a:lstStyle/>
          <a:p>
            <a:r>
              <a:rPr lang="ru-RU" sz="2800" u="sng" dirty="0" err="1" smtClean="0"/>
              <a:t>Шкідливою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дією</a:t>
            </a:r>
            <a:r>
              <a:rPr lang="ru-RU" sz="2800" u="sng" dirty="0" smtClean="0"/>
              <a:t> вод є:</a:t>
            </a:r>
            <a:br>
              <a:rPr lang="ru-RU" sz="2800" u="sng" dirty="0" smtClean="0"/>
            </a:br>
            <a:r>
              <a:rPr lang="ru-RU" sz="2800" u="sng" dirty="0" smtClean="0"/>
              <a:t> - </a:t>
            </a:r>
            <a:r>
              <a:rPr lang="ru-RU" sz="2800" u="sng" dirty="0" err="1" smtClean="0"/>
              <a:t>наслідки</a:t>
            </a:r>
            <a:r>
              <a:rPr lang="ru-RU" sz="2800" u="sng" dirty="0" smtClean="0"/>
              <a:t> </a:t>
            </a:r>
            <a:r>
              <a:rPr lang="ru-RU" sz="2800" u="sng" dirty="0" err="1" smtClean="0"/>
              <a:t>повені</a:t>
            </a:r>
            <a:r>
              <a:rPr lang="ru-RU" sz="2800" u="sng" dirty="0" smtClean="0"/>
              <a:t>, </a:t>
            </a:r>
            <a:r>
              <a:rPr lang="ru-RU" sz="2800" u="sng" dirty="0" err="1" smtClean="0"/>
              <a:t>що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призвели</a:t>
            </a:r>
            <a:r>
              <a:rPr lang="ru-RU" sz="2800" u="sng" dirty="0" smtClean="0"/>
              <a:t> до </a:t>
            </a:r>
            <a:r>
              <a:rPr lang="ru-RU" sz="2800" u="sng" dirty="0" err="1" smtClean="0"/>
              <a:t>затоплення</a:t>
            </a:r>
            <a:r>
              <a:rPr lang="ru-RU" sz="2800" u="sng" dirty="0" smtClean="0"/>
              <a:t> </a:t>
            </a:r>
            <a:r>
              <a:rPr lang="ru-RU" sz="2800" u="sng" dirty="0" err="1" smtClean="0"/>
              <a:t>і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підтоплення</a:t>
            </a:r>
            <a:r>
              <a:rPr lang="ru-RU" sz="2800" u="sng" dirty="0" smtClean="0"/>
              <a:t> земель та </a:t>
            </a:r>
            <a:r>
              <a:rPr lang="ru-RU" sz="2800" u="sng" dirty="0" err="1" smtClean="0"/>
              <a:t>населених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пунктів</a:t>
            </a:r>
            <a:r>
              <a:rPr lang="ru-RU" sz="2800" u="sng" dirty="0" smtClean="0"/>
              <a:t>;</a:t>
            </a:r>
            <a:br>
              <a:rPr lang="ru-RU" sz="2800" u="sng" dirty="0" smtClean="0"/>
            </a:br>
            <a:r>
              <a:rPr lang="ru-RU" sz="2800" u="sng" dirty="0" smtClean="0"/>
              <a:t>- </a:t>
            </a:r>
            <a:r>
              <a:rPr lang="ru-RU" sz="2800" u="sng" dirty="0" err="1" smtClean="0"/>
              <a:t>руйнування</a:t>
            </a:r>
            <a:r>
              <a:rPr lang="ru-RU" sz="2800" u="sng" dirty="0" smtClean="0"/>
              <a:t> </a:t>
            </a:r>
            <a:r>
              <a:rPr lang="ru-RU" sz="2800" u="sng" dirty="0" err="1" smtClean="0"/>
              <a:t>берегів</a:t>
            </a:r>
            <a:r>
              <a:rPr lang="ru-RU" sz="2800" u="sng" dirty="0" smtClean="0"/>
              <a:t>, </a:t>
            </a:r>
            <a:r>
              <a:rPr lang="ru-RU" sz="2800" u="sng" dirty="0" err="1" smtClean="0"/>
              <a:t>захисних</a:t>
            </a:r>
            <a:r>
              <a:rPr lang="ru-RU" sz="2800" u="sng" dirty="0" smtClean="0"/>
              <a:t>  дамб та </a:t>
            </a:r>
            <a:r>
              <a:rPr lang="ru-RU" sz="2800" u="sng" dirty="0" err="1" smtClean="0"/>
              <a:t>інших</a:t>
            </a:r>
            <a:r>
              <a:rPr lang="ru-RU" sz="2800" u="sng" dirty="0" smtClean="0"/>
              <a:t> </a:t>
            </a:r>
            <a:r>
              <a:rPr lang="ru-RU" sz="2800" u="sng" dirty="0" err="1" smtClean="0"/>
              <a:t>споруд</a:t>
            </a:r>
            <a:r>
              <a:rPr lang="ru-RU" sz="2800" u="sng" dirty="0" smtClean="0"/>
              <a:t>;</a:t>
            </a:r>
            <a:br>
              <a:rPr lang="ru-RU" sz="2800" u="sng" dirty="0" smtClean="0"/>
            </a:br>
            <a:r>
              <a:rPr lang="ru-RU" sz="2800" u="sng" dirty="0" smtClean="0"/>
              <a:t>- </a:t>
            </a:r>
            <a:r>
              <a:rPr lang="ru-RU" sz="2800" u="sng" dirty="0" err="1" smtClean="0"/>
              <a:t>заболочення</a:t>
            </a:r>
            <a:r>
              <a:rPr lang="ru-RU" sz="2800" u="sng" dirty="0" smtClean="0"/>
              <a:t>, </a:t>
            </a:r>
            <a:r>
              <a:rPr lang="ru-RU" sz="2800" u="sng" dirty="0" err="1" smtClean="0"/>
              <a:t>підтоплення</a:t>
            </a:r>
            <a:r>
              <a:rPr lang="ru-RU" sz="2800" u="sng" dirty="0" smtClean="0"/>
              <a:t> </a:t>
            </a:r>
            <a:r>
              <a:rPr lang="ru-RU" sz="2800" u="sng" dirty="0" err="1" smtClean="0"/>
              <a:t>і</a:t>
            </a:r>
            <a:r>
              <a:rPr lang="ru-RU" sz="2800" u="sng" dirty="0" smtClean="0"/>
              <a:t> </a:t>
            </a:r>
            <a:r>
              <a:rPr lang="ru-RU" sz="2800" u="sng" dirty="0" err="1" smtClean="0"/>
              <a:t>засолення</a:t>
            </a:r>
            <a:r>
              <a:rPr lang="ru-RU" sz="2800" u="sng" dirty="0" smtClean="0"/>
              <a:t> земель, </a:t>
            </a:r>
            <a:r>
              <a:rPr lang="ru-RU" sz="2800" u="sng" dirty="0" err="1" smtClean="0"/>
              <a:t>спричинені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підвищенням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рівня</a:t>
            </a:r>
            <a:r>
              <a:rPr lang="ru-RU" sz="2800" u="sng" dirty="0" smtClean="0"/>
              <a:t> </a:t>
            </a:r>
            <a:r>
              <a:rPr lang="ru-RU" sz="2800" u="sng" dirty="0" err="1" smtClean="0"/>
              <a:t>ґрунтових</a:t>
            </a:r>
            <a:r>
              <a:rPr lang="ru-RU" sz="2800" u="sng" dirty="0" smtClean="0"/>
              <a:t> вод </a:t>
            </a:r>
            <a:r>
              <a:rPr lang="ru-RU" sz="2800" u="sng" dirty="0" err="1" smtClean="0"/>
              <a:t>внаслідок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ненормованої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подачі</a:t>
            </a:r>
            <a:r>
              <a:rPr lang="ru-RU" sz="2800" u="sng" dirty="0" smtClean="0"/>
              <a:t> води </a:t>
            </a:r>
            <a:r>
              <a:rPr lang="ru-RU" sz="2800" u="sng" dirty="0" err="1" smtClean="0"/>
              <a:t>під</a:t>
            </a:r>
            <a:r>
              <a:rPr lang="ru-RU" sz="2800" u="sng" dirty="0" smtClean="0"/>
              <a:t> час </a:t>
            </a:r>
            <a:r>
              <a:rPr lang="ru-RU" sz="2800" u="sng" dirty="0" err="1" smtClean="0"/>
              <a:t>зрошення</a:t>
            </a:r>
            <a:r>
              <a:rPr lang="ru-RU" sz="2800" u="sng" dirty="0" smtClean="0"/>
              <a:t>, </a:t>
            </a:r>
            <a:r>
              <a:rPr lang="ru-RU" sz="2800" u="sng" dirty="0" err="1" smtClean="0"/>
              <a:t>витікання</a:t>
            </a:r>
            <a:r>
              <a:rPr lang="ru-RU" sz="2800" u="sng" dirty="0" smtClean="0"/>
              <a:t> води </a:t>
            </a:r>
            <a:r>
              <a:rPr lang="ru-RU" sz="2800" u="sng" dirty="0" err="1" smtClean="0"/>
              <a:t>з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водопровідно-каналізаційних</a:t>
            </a:r>
            <a:r>
              <a:rPr lang="ru-RU" sz="2800" u="sng" dirty="0" smtClean="0"/>
              <a:t> систем та </a:t>
            </a:r>
            <a:r>
              <a:rPr lang="ru-RU" sz="2800" u="sng" dirty="0" err="1" smtClean="0"/>
              <a:t>перекриття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потоків</a:t>
            </a:r>
            <a:r>
              <a:rPr lang="ru-RU" sz="2800" u="sng" dirty="0" smtClean="0"/>
              <a:t> </a:t>
            </a:r>
            <a:r>
              <a:rPr lang="ru-RU" sz="2800" u="sng" dirty="0" err="1" smtClean="0"/>
              <a:t>підземних</a:t>
            </a:r>
            <a:r>
              <a:rPr lang="ru-RU" sz="2800" u="sng" dirty="0" smtClean="0"/>
              <a:t> вод при </a:t>
            </a:r>
            <a:r>
              <a:rPr lang="ru-RU" sz="2800" u="sng" dirty="0" err="1" smtClean="0"/>
              <a:t>розміщенні</a:t>
            </a:r>
            <a:r>
              <a:rPr lang="ru-RU" sz="2800" u="sng" dirty="0" smtClean="0"/>
              <a:t> великих </a:t>
            </a:r>
            <a:r>
              <a:rPr lang="ru-RU" sz="2800" u="sng" dirty="0" err="1" smtClean="0"/>
              <a:t>промислових</a:t>
            </a:r>
            <a:r>
              <a:rPr lang="ru-RU" sz="2800" u="sng" dirty="0" smtClean="0"/>
              <a:t> та </a:t>
            </a:r>
            <a:r>
              <a:rPr lang="ru-RU" sz="2800" u="sng" dirty="0" err="1" smtClean="0"/>
              <a:t>інших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споруд</a:t>
            </a:r>
            <a:r>
              <a:rPr lang="ru-RU" sz="2800" u="sng" dirty="0" smtClean="0"/>
              <a:t>;</a:t>
            </a:r>
            <a:br>
              <a:rPr lang="ru-RU" sz="2800" u="sng" dirty="0" smtClean="0"/>
            </a:br>
            <a:r>
              <a:rPr lang="ru-RU" sz="2800" u="sng" dirty="0" smtClean="0"/>
              <a:t>- </a:t>
            </a:r>
            <a:r>
              <a:rPr lang="ru-RU" sz="2800" u="sng" dirty="0" err="1" smtClean="0"/>
              <a:t>осушення</a:t>
            </a:r>
            <a:r>
              <a:rPr lang="ru-RU" sz="2800" u="sng" dirty="0" smtClean="0"/>
              <a:t> земель, </a:t>
            </a:r>
            <a:r>
              <a:rPr lang="ru-RU" sz="2800" u="sng" dirty="0" err="1" smtClean="0"/>
              <a:t>зумовлене</a:t>
            </a:r>
            <a:r>
              <a:rPr lang="ru-RU" sz="2800" u="sng" dirty="0" smtClean="0"/>
              <a:t> забором </a:t>
            </a:r>
            <a:r>
              <a:rPr lang="ru-RU" sz="2800" u="sng" dirty="0" err="1" smtClean="0"/>
              <a:t>підземних</a:t>
            </a:r>
            <a:r>
              <a:rPr lang="ru-RU" sz="2800" u="sng" dirty="0" smtClean="0"/>
              <a:t> вод в </a:t>
            </a:r>
            <a:r>
              <a:rPr lang="ru-RU" sz="2800" u="sng" dirty="0" err="1" smtClean="0"/>
              <a:t>кількості</a:t>
            </a:r>
            <a:r>
              <a:rPr lang="ru-RU" sz="2800" u="sng" dirty="0" smtClean="0"/>
              <a:t>, </a:t>
            </a:r>
            <a:r>
              <a:rPr lang="ru-RU" sz="2800" u="sng" dirty="0" err="1" smtClean="0"/>
              <a:t>що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перевищує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встановлені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обсяги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відбору</a:t>
            </a:r>
            <a:r>
              <a:rPr lang="ru-RU" sz="2800" u="sng" dirty="0" smtClean="0"/>
              <a:t> води;</a:t>
            </a:r>
            <a:br>
              <a:rPr lang="ru-RU" sz="2800" u="sng" dirty="0" smtClean="0"/>
            </a:br>
            <a:r>
              <a:rPr lang="ru-RU" sz="2800" u="sng" dirty="0" smtClean="0"/>
              <a:t>- </a:t>
            </a:r>
            <a:r>
              <a:rPr lang="ru-RU" sz="2800" u="sng" dirty="0" err="1" smtClean="0"/>
              <a:t>забруднення</a:t>
            </a:r>
            <a:r>
              <a:rPr lang="ru-RU" sz="2800" u="sng" dirty="0" smtClean="0"/>
              <a:t> (</a:t>
            </a:r>
            <a:r>
              <a:rPr lang="ru-RU" sz="2800" u="sng" dirty="0" err="1" smtClean="0"/>
              <a:t>засолення</a:t>
            </a:r>
            <a:r>
              <a:rPr lang="ru-RU" sz="2800" u="sng" dirty="0" smtClean="0"/>
              <a:t>) земель в районах </a:t>
            </a:r>
            <a:r>
              <a:rPr lang="ru-RU" sz="2800" u="sng" dirty="0" err="1" smtClean="0"/>
              <a:t>видобування</a:t>
            </a:r>
            <a:r>
              <a:rPr lang="ru-RU" sz="2800" u="sng" dirty="0" smtClean="0"/>
              <a:t> </a:t>
            </a:r>
            <a:r>
              <a:rPr lang="ru-RU" sz="2800" u="sng" dirty="0" err="1" smtClean="0"/>
              <a:t>корисних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копалин</a:t>
            </a:r>
            <a:r>
              <a:rPr lang="ru-RU" sz="2800" u="sng" dirty="0" smtClean="0"/>
              <a:t>, а </a:t>
            </a:r>
            <a:r>
              <a:rPr lang="ru-RU" sz="2800" u="sng" dirty="0" err="1" smtClean="0"/>
              <a:t>також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після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закінчення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експлуатації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родовищ</a:t>
            </a:r>
            <a:r>
              <a:rPr lang="ru-RU" sz="2800" u="sng" dirty="0" smtClean="0"/>
              <a:t> та </a:t>
            </a:r>
            <a:r>
              <a:rPr lang="ru-RU" sz="2800" u="sng" dirty="0" err="1" smtClean="0"/>
              <a:t>їх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консервації</a:t>
            </a:r>
            <a:r>
              <a:rPr lang="ru-RU" sz="2800" u="sng" dirty="0" smtClean="0"/>
              <a:t>;</a:t>
            </a:r>
            <a:br>
              <a:rPr lang="ru-RU" sz="2800" u="sng" dirty="0" smtClean="0"/>
            </a:br>
            <a:r>
              <a:rPr lang="ru-RU" sz="2800" u="sng" dirty="0" smtClean="0"/>
              <a:t> - </a:t>
            </a:r>
            <a:r>
              <a:rPr lang="ru-RU" sz="2800" u="sng" dirty="0" err="1" smtClean="0"/>
              <a:t>ерозія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ґрунтів</a:t>
            </a:r>
            <a:r>
              <a:rPr lang="ru-RU" sz="2800" u="sng" dirty="0" smtClean="0"/>
              <a:t>, </a:t>
            </a:r>
            <a:r>
              <a:rPr lang="ru-RU" sz="2800" u="sng" dirty="0" err="1" smtClean="0"/>
              <a:t>утворення</a:t>
            </a:r>
            <a:r>
              <a:rPr lang="ru-RU" sz="2800" u="sng" dirty="0" smtClean="0"/>
              <a:t> </a:t>
            </a:r>
            <a:r>
              <a:rPr lang="ru-RU" sz="2800" u="sng" dirty="0" err="1" smtClean="0"/>
              <a:t>ярів</a:t>
            </a:r>
            <a:r>
              <a:rPr lang="ru-RU" sz="2800" u="sng" dirty="0" smtClean="0"/>
              <a:t>, </a:t>
            </a:r>
            <a:r>
              <a:rPr lang="ru-RU" sz="2800" u="sng" dirty="0" err="1" smtClean="0"/>
              <a:t>зсувів</a:t>
            </a:r>
            <a:r>
              <a:rPr lang="ru-RU" sz="2800" u="sng" dirty="0" smtClean="0"/>
              <a:t> </a:t>
            </a:r>
            <a:r>
              <a:rPr lang="ru-RU" sz="2800" u="sng" dirty="0" err="1" smtClean="0"/>
              <a:t>і</a:t>
            </a:r>
            <a:r>
              <a:rPr lang="ru-RU" sz="2800" u="sng" dirty="0" smtClean="0"/>
              <a:t> селей.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2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3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4" dur="3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5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457200" y="274638"/>
          <a:ext cx="8229600" cy="6322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Graphic spid="3" grpId="1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Морська</a:t>
            </a:r>
            <a:r>
              <a:rPr lang="ru-RU" b="1" dirty="0" smtClean="0"/>
              <a:t> вода</a:t>
            </a:r>
            <a:r>
              <a:rPr lang="en-US" sz="4200" dirty="0" smtClean="0"/>
              <a:t> — </a:t>
            </a:r>
            <a:r>
              <a:rPr lang="ru-RU" sz="4200" dirty="0" smtClean="0"/>
              <a:t>вода </a:t>
            </a:r>
            <a:r>
              <a:rPr lang="ru-RU" sz="4200" dirty="0" err="1" smtClean="0"/>
              <a:t>морів</a:t>
            </a:r>
            <a:r>
              <a:rPr lang="ru-RU" sz="4200" dirty="0" smtClean="0"/>
              <a:t> </a:t>
            </a:r>
            <a:r>
              <a:rPr lang="ru-RU" sz="4200" dirty="0" err="1" smtClean="0"/>
              <a:t>і</a:t>
            </a:r>
            <a:r>
              <a:rPr lang="ru-RU" sz="4200" dirty="0" smtClean="0"/>
              <a:t> </a:t>
            </a:r>
            <a:r>
              <a:rPr lang="ru-RU" sz="4200" dirty="0" err="1" smtClean="0"/>
              <a:t>океанів</a:t>
            </a:r>
            <a:r>
              <a:rPr lang="ru-RU" sz="4200" dirty="0" smtClean="0"/>
              <a:t>. </a:t>
            </a:r>
            <a:r>
              <a:rPr lang="ru-RU" sz="4200" dirty="0" err="1" smtClean="0"/>
              <a:t>Переважна</a:t>
            </a:r>
            <a:r>
              <a:rPr lang="ru-RU" sz="4200" dirty="0" smtClean="0"/>
              <a:t> </a:t>
            </a:r>
            <a:r>
              <a:rPr lang="ru-RU" sz="4200" dirty="0" err="1" smtClean="0"/>
              <a:t>кількість</a:t>
            </a:r>
            <a:r>
              <a:rPr lang="ru-RU" sz="4200" dirty="0" smtClean="0"/>
              <a:t> </a:t>
            </a:r>
            <a:r>
              <a:rPr lang="ru-RU" sz="4200" dirty="0" err="1" smtClean="0"/>
              <a:t>морської</a:t>
            </a:r>
            <a:r>
              <a:rPr lang="ru-RU" sz="4200" dirty="0" smtClean="0"/>
              <a:t> води </a:t>
            </a:r>
            <a:r>
              <a:rPr lang="ru-RU" sz="4200" dirty="0" err="1" smtClean="0"/>
              <a:t>знаходиться</a:t>
            </a:r>
            <a:r>
              <a:rPr lang="ru-RU" sz="4200" dirty="0" smtClean="0"/>
              <a:t> в </a:t>
            </a:r>
            <a:r>
              <a:rPr lang="ru-RU" sz="4200" dirty="0" err="1" smtClean="0"/>
              <a:t>Світовому</a:t>
            </a:r>
            <a:r>
              <a:rPr lang="ru-RU" sz="4200" dirty="0" smtClean="0"/>
              <a:t> </a:t>
            </a:r>
            <a:r>
              <a:rPr lang="ru-RU" sz="4200" dirty="0" err="1" smtClean="0"/>
              <a:t>океані</a:t>
            </a:r>
            <a:r>
              <a:rPr lang="ru-RU" sz="4200" dirty="0" smtClean="0"/>
              <a:t> (1,37 </a:t>
            </a:r>
            <a:r>
              <a:rPr lang="ru-RU" sz="4200" dirty="0" err="1" smtClean="0"/>
              <a:t>млрд</a:t>
            </a:r>
            <a:r>
              <a:rPr lang="ru-RU" sz="4200" dirty="0" smtClean="0"/>
              <a:t> км³). </a:t>
            </a:r>
            <a:r>
              <a:rPr lang="ru-RU" sz="4200" dirty="0" err="1" smtClean="0"/>
              <a:t>Має</a:t>
            </a:r>
            <a:r>
              <a:rPr lang="ru-RU" sz="4200" dirty="0" smtClean="0"/>
              <a:t> </a:t>
            </a:r>
            <a:r>
              <a:rPr lang="ru-RU" sz="4200" dirty="0" err="1" smtClean="0"/>
              <a:t>гірко-солоний</a:t>
            </a:r>
            <a:r>
              <a:rPr lang="ru-RU" sz="4200" dirty="0" smtClean="0"/>
              <a:t> смак, через </a:t>
            </a:r>
            <a:r>
              <a:rPr lang="ru-RU" sz="4200" dirty="0" err="1" smtClean="0"/>
              <a:t>значний</a:t>
            </a:r>
            <a:r>
              <a:rPr lang="ru-RU" sz="4200" dirty="0" smtClean="0"/>
              <a:t> </a:t>
            </a:r>
            <a:r>
              <a:rPr lang="ru-RU" sz="4200" dirty="0" err="1" smtClean="0"/>
              <a:t>вміст</a:t>
            </a:r>
            <a:r>
              <a:rPr lang="ru-RU" sz="4200" dirty="0" smtClean="0"/>
              <a:t> солей (хлорид </a:t>
            </a:r>
            <a:r>
              <a:rPr lang="ru-RU" sz="4200" dirty="0" err="1" smtClean="0"/>
              <a:t>натрію</a:t>
            </a:r>
            <a:r>
              <a:rPr lang="ru-RU" sz="4200" dirty="0" smtClean="0"/>
              <a:t>). </a:t>
            </a:r>
            <a:r>
              <a:rPr lang="ru-RU" sz="4200" dirty="0" err="1" smtClean="0"/>
              <a:t>Середня</a:t>
            </a:r>
            <a:r>
              <a:rPr lang="ru-RU" sz="4200" dirty="0" smtClean="0"/>
              <a:t> </a:t>
            </a:r>
            <a:r>
              <a:rPr lang="ru-RU" sz="4200" dirty="0" err="1" smtClean="0"/>
              <a:t>солоність</a:t>
            </a:r>
            <a:r>
              <a:rPr lang="ru-RU" sz="4200" dirty="0" smtClean="0"/>
              <a:t> </a:t>
            </a:r>
            <a:r>
              <a:rPr lang="ru-RU" sz="4200" dirty="0" err="1" smtClean="0"/>
              <a:t>морської</a:t>
            </a:r>
            <a:r>
              <a:rPr lang="ru-RU" sz="4200" dirty="0" smtClean="0"/>
              <a:t> води 35 %. </a:t>
            </a:r>
            <a:r>
              <a:rPr lang="ru-RU" sz="4200" dirty="0" err="1" smtClean="0"/>
              <a:t>Така</a:t>
            </a:r>
            <a:r>
              <a:rPr lang="ru-RU" sz="4200" dirty="0" smtClean="0"/>
              <a:t> вода </a:t>
            </a:r>
            <a:r>
              <a:rPr lang="ru-RU" sz="4200" dirty="0" err="1" smtClean="0"/>
              <a:t>замерзає</a:t>
            </a:r>
            <a:r>
              <a:rPr lang="ru-RU" sz="4200" dirty="0" smtClean="0"/>
              <a:t> при −2 °</a:t>
            </a:r>
            <a:r>
              <a:rPr lang="en-US" sz="4200" dirty="0" smtClean="0"/>
              <a:t>C, </a:t>
            </a:r>
            <a:r>
              <a:rPr lang="ru-RU" sz="4200" dirty="0" err="1" smtClean="0"/>
              <a:t>чим</a:t>
            </a:r>
            <a:r>
              <a:rPr lang="ru-RU" sz="4200" dirty="0" smtClean="0"/>
              <a:t> </a:t>
            </a:r>
            <a:r>
              <a:rPr lang="ru-RU" sz="4200" dirty="0" err="1" smtClean="0"/>
              <a:t>більша</a:t>
            </a:r>
            <a:r>
              <a:rPr lang="ru-RU" sz="4200" dirty="0" smtClean="0"/>
              <a:t> </a:t>
            </a:r>
            <a:r>
              <a:rPr lang="ru-RU" sz="4200" dirty="0" err="1" smtClean="0"/>
              <a:t>солоність</a:t>
            </a:r>
            <a:r>
              <a:rPr lang="ru-RU" sz="4200" dirty="0" smtClean="0"/>
              <a:t>, </a:t>
            </a:r>
            <a:r>
              <a:rPr lang="ru-RU" sz="4200" dirty="0" err="1" smtClean="0"/>
              <a:t>тим</a:t>
            </a:r>
            <a:r>
              <a:rPr lang="ru-RU" sz="4200" dirty="0" smtClean="0"/>
              <a:t> </a:t>
            </a:r>
            <a:r>
              <a:rPr lang="ru-RU" sz="4200" dirty="0" err="1" smtClean="0"/>
              <a:t>нижча</a:t>
            </a:r>
            <a:r>
              <a:rPr lang="ru-RU" sz="4200" dirty="0" smtClean="0"/>
              <a:t> </a:t>
            </a:r>
            <a:r>
              <a:rPr lang="ru-RU" sz="4200" dirty="0" err="1" smtClean="0"/>
              <a:t>така</a:t>
            </a:r>
            <a:r>
              <a:rPr lang="ru-RU" sz="4200" dirty="0" smtClean="0"/>
              <a:t> температура </a:t>
            </a:r>
            <a:r>
              <a:rPr lang="ru-RU" sz="4200" dirty="0" err="1" smtClean="0"/>
              <a:t>замерзання</a:t>
            </a:r>
            <a:r>
              <a:rPr lang="ru-RU" sz="4200" dirty="0" smtClean="0"/>
              <a:t>.</a:t>
            </a:r>
            <a:endParaRPr lang="ru-RU" sz="4200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/>
          <a:lstStyle/>
          <a:p>
            <a:r>
              <a:rPr lang="ru-RU" b="1" i="1" u="sng" dirty="0" err="1" smtClean="0"/>
              <a:t>Дистильована</a:t>
            </a:r>
            <a:r>
              <a:rPr lang="ru-RU" b="1" i="1" u="sng" dirty="0" smtClean="0"/>
              <a:t> вода</a:t>
            </a:r>
            <a:r>
              <a:rPr lang="ru-RU" dirty="0" smtClean="0"/>
              <a:t> — очищена вода, практично не </a:t>
            </a:r>
            <a:r>
              <a:rPr lang="ru-RU" dirty="0" err="1" smtClean="0"/>
              <a:t>містить</a:t>
            </a:r>
            <a:r>
              <a:rPr lang="ru-RU" dirty="0" smtClean="0"/>
              <a:t> </a:t>
            </a:r>
            <a:r>
              <a:rPr lang="ru-RU" dirty="0" err="1" smtClean="0"/>
              <a:t>домішок</a:t>
            </a:r>
            <a:r>
              <a:rPr lang="ru-RU" dirty="0" smtClean="0"/>
              <a:t> (</a:t>
            </a: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летких</a:t>
            </a:r>
            <a:r>
              <a:rPr lang="ru-RU" dirty="0" smtClean="0"/>
              <a:t>) та </a:t>
            </a:r>
            <a:r>
              <a:rPr lang="ru-RU" dirty="0" err="1" smtClean="0"/>
              <a:t>сторонніх</a:t>
            </a:r>
            <a:r>
              <a:rPr lang="ru-RU" dirty="0" smtClean="0"/>
              <a:t> </a:t>
            </a:r>
            <a:r>
              <a:rPr lang="ru-RU" dirty="0" err="1" smtClean="0"/>
              <a:t>іонів</a:t>
            </a:r>
            <a:r>
              <a:rPr lang="ru-RU" dirty="0" smtClean="0"/>
              <a:t>. </a:t>
            </a:r>
            <a:r>
              <a:rPr lang="ru-RU" dirty="0" err="1" smtClean="0"/>
              <a:t>Отримують</a:t>
            </a:r>
            <a:r>
              <a:rPr lang="ru-RU" dirty="0" smtClean="0"/>
              <a:t> перегонкою в </a:t>
            </a:r>
            <a:r>
              <a:rPr lang="ru-RU" dirty="0" err="1" smtClean="0"/>
              <a:t>спеціальних</a:t>
            </a:r>
            <a:r>
              <a:rPr lang="ru-RU" dirty="0" smtClean="0"/>
              <a:t> </a:t>
            </a:r>
            <a:r>
              <a:rPr lang="ru-RU" dirty="0" err="1" smtClean="0"/>
              <a:t>апаратах</a:t>
            </a:r>
            <a:r>
              <a:rPr lang="ru-RU" dirty="0" smtClean="0"/>
              <a:t> — </a:t>
            </a:r>
            <a:r>
              <a:rPr lang="ru-RU" dirty="0" err="1" smtClean="0"/>
              <a:t>дистиляторах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3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de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ac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de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ac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noAutofit/>
          </a:bodyPr>
          <a:lstStyle/>
          <a:p>
            <a:r>
              <a:rPr lang="ru-RU" sz="3500" dirty="0" err="1" smtClean="0"/>
              <a:t>Дистильовану</a:t>
            </a:r>
            <a:r>
              <a:rPr lang="ru-RU" sz="3500" dirty="0" smtClean="0"/>
              <a:t> воду </a:t>
            </a:r>
            <a:r>
              <a:rPr lang="ru-RU" sz="3500" dirty="0" err="1" smtClean="0"/>
              <a:t>використовують</a:t>
            </a:r>
            <a:r>
              <a:rPr lang="ru-RU" sz="3500" dirty="0" smtClean="0"/>
              <a:t> для </a:t>
            </a:r>
            <a:r>
              <a:rPr lang="ru-RU" sz="3500" dirty="0" err="1" smtClean="0"/>
              <a:t>коригування</a:t>
            </a:r>
            <a:r>
              <a:rPr lang="ru-RU" sz="3500" dirty="0" smtClean="0"/>
              <a:t> </a:t>
            </a:r>
            <a:r>
              <a:rPr lang="ru-RU" sz="3500" dirty="0" err="1" smtClean="0"/>
              <a:t>щільності</a:t>
            </a:r>
            <a:r>
              <a:rPr lang="ru-RU" sz="3500" dirty="0" smtClean="0"/>
              <a:t> </a:t>
            </a:r>
            <a:r>
              <a:rPr lang="ru-RU" sz="3500" dirty="0" err="1" smtClean="0"/>
              <a:t>електроліта</a:t>
            </a:r>
            <a:r>
              <a:rPr lang="ru-RU" sz="3500" dirty="0" smtClean="0"/>
              <a:t>, </a:t>
            </a:r>
            <a:r>
              <a:rPr lang="ru-RU" sz="3500" dirty="0" err="1" smtClean="0"/>
              <a:t>безпечної</a:t>
            </a:r>
            <a:r>
              <a:rPr lang="ru-RU" sz="3500" dirty="0" smtClean="0"/>
              <a:t> </a:t>
            </a:r>
            <a:r>
              <a:rPr lang="ru-RU" sz="3500" dirty="0" err="1" smtClean="0"/>
              <a:t>експлуатації</a:t>
            </a:r>
            <a:r>
              <a:rPr lang="ru-RU" sz="3500" dirty="0" smtClean="0"/>
              <a:t> </a:t>
            </a:r>
            <a:r>
              <a:rPr lang="ru-RU" sz="3500" dirty="0" err="1" smtClean="0"/>
              <a:t>акумулятора</a:t>
            </a:r>
            <a:r>
              <a:rPr lang="ru-RU" sz="3500" dirty="0" smtClean="0"/>
              <a:t>, </a:t>
            </a:r>
            <a:r>
              <a:rPr lang="ru-RU" sz="3500" dirty="0" err="1" smtClean="0"/>
              <a:t>промивання</a:t>
            </a:r>
            <a:r>
              <a:rPr lang="ru-RU" sz="3500" dirty="0" smtClean="0"/>
              <a:t> </a:t>
            </a:r>
            <a:r>
              <a:rPr lang="ru-RU" sz="3500" dirty="0" err="1" smtClean="0"/>
              <a:t>системи</a:t>
            </a:r>
            <a:r>
              <a:rPr lang="ru-RU" sz="3500" dirty="0" smtClean="0"/>
              <a:t> </a:t>
            </a:r>
            <a:r>
              <a:rPr lang="ru-RU" sz="3500" dirty="0" err="1" smtClean="0"/>
              <a:t>охолодження</a:t>
            </a:r>
            <a:r>
              <a:rPr lang="ru-RU" sz="3500" dirty="0" smtClean="0"/>
              <a:t>, </a:t>
            </a:r>
            <a:r>
              <a:rPr lang="ru-RU" sz="3500" dirty="0" err="1" smtClean="0"/>
              <a:t>розведення</a:t>
            </a:r>
            <a:r>
              <a:rPr lang="ru-RU" sz="3500" dirty="0" smtClean="0"/>
              <a:t> </a:t>
            </a:r>
            <a:r>
              <a:rPr lang="ru-RU" sz="3500" dirty="0" err="1" smtClean="0"/>
              <a:t>концентратів</a:t>
            </a:r>
            <a:r>
              <a:rPr lang="ru-RU" sz="3500" dirty="0" smtClean="0"/>
              <a:t> </a:t>
            </a:r>
            <a:r>
              <a:rPr lang="ru-RU" sz="3500" dirty="0" err="1" smtClean="0"/>
              <a:t>охолоджуючих</a:t>
            </a:r>
            <a:r>
              <a:rPr lang="ru-RU" sz="3500" dirty="0" smtClean="0"/>
              <a:t> </a:t>
            </a:r>
            <a:r>
              <a:rPr lang="ru-RU" sz="3500" dirty="0" err="1" smtClean="0"/>
              <a:t>рідин</a:t>
            </a:r>
            <a:r>
              <a:rPr lang="ru-RU" sz="3500" dirty="0" smtClean="0"/>
              <a:t> </a:t>
            </a:r>
            <a:r>
              <a:rPr lang="ru-RU" sz="3500" dirty="0" err="1" smtClean="0"/>
              <a:t>і</a:t>
            </a:r>
            <a:r>
              <a:rPr lang="ru-RU" sz="3500" dirty="0" smtClean="0"/>
              <a:t> </a:t>
            </a:r>
            <a:r>
              <a:rPr lang="ru-RU" sz="3500" dirty="0" err="1" smtClean="0"/>
              <a:t>для</a:t>
            </a:r>
            <a:r>
              <a:rPr lang="ru-RU" sz="3500" dirty="0" smtClean="0"/>
              <a:t> </a:t>
            </a:r>
            <a:r>
              <a:rPr lang="ru-RU" sz="3500" dirty="0" err="1" smtClean="0"/>
              <a:t>інших</a:t>
            </a:r>
            <a:r>
              <a:rPr lang="ru-RU" sz="3500" dirty="0" smtClean="0"/>
              <a:t> </a:t>
            </a:r>
            <a:r>
              <a:rPr lang="ru-RU" sz="3500" dirty="0" err="1" smtClean="0"/>
              <a:t>побутових</a:t>
            </a:r>
            <a:r>
              <a:rPr lang="ru-RU" sz="3500" dirty="0" smtClean="0"/>
              <a:t> потреб. </a:t>
            </a:r>
            <a:r>
              <a:rPr lang="ru-RU" sz="3500" dirty="0" err="1" smtClean="0"/>
              <a:t>Наприклад</a:t>
            </a:r>
            <a:r>
              <a:rPr lang="ru-RU" sz="3500" dirty="0" smtClean="0"/>
              <a:t>, </a:t>
            </a:r>
            <a:r>
              <a:rPr lang="ru-RU" sz="3500" dirty="0" err="1" smtClean="0"/>
              <a:t>додавання</a:t>
            </a:r>
            <a:r>
              <a:rPr lang="ru-RU" sz="3500" dirty="0" smtClean="0"/>
              <a:t> до </a:t>
            </a:r>
            <a:r>
              <a:rPr lang="ru-RU" sz="3500" dirty="0" err="1" smtClean="0"/>
              <a:t>парової</a:t>
            </a:r>
            <a:r>
              <a:rPr lang="ru-RU" sz="3500" dirty="0" smtClean="0"/>
              <a:t> </a:t>
            </a:r>
            <a:r>
              <a:rPr lang="ru-RU" sz="3500" dirty="0" err="1" smtClean="0"/>
              <a:t>праски</a:t>
            </a:r>
            <a:r>
              <a:rPr lang="ru-RU" sz="3500" dirty="0" smtClean="0"/>
              <a:t> </a:t>
            </a:r>
            <a:r>
              <a:rPr lang="ru-RU" sz="3500" dirty="0" err="1" smtClean="0"/>
              <a:t>повністю</a:t>
            </a:r>
            <a:r>
              <a:rPr lang="ru-RU" sz="3500" dirty="0" smtClean="0"/>
              <a:t> </a:t>
            </a:r>
            <a:r>
              <a:rPr lang="ru-RU" sz="3500" dirty="0" err="1" smtClean="0"/>
              <a:t>виключає</a:t>
            </a:r>
            <a:r>
              <a:rPr lang="ru-RU" sz="3500" dirty="0" smtClean="0"/>
              <a:t> </a:t>
            </a:r>
            <a:r>
              <a:rPr lang="ru-RU" sz="3500" dirty="0" err="1" smtClean="0"/>
              <a:t>появу</a:t>
            </a:r>
            <a:r>
              <a:rPr lang="ru-RU" sz="3500" dirty="0" smtClean="0"/>
              <a:t> </a:t>
            </a:r>
            <a:r>
              <a:rPr lang="ru-RU" sz="3500" dirty="0" err="1" smtClean="0"/>
              <a:t>накипу</a:t>
            </a:r>
            <a:r>
              <a:rPr lang="ru-RU" sz="3500" dirty="0" smtClean="0"/>
              <a:t>, для </a:t>
            </a:r>
            <a:r>
              <a:rPr lang="ru-RU" sz="3500" dirty="0" err="1" smtClean="0"/>
              <a:t>коректування</a:t>
            </a:r>
            <a:r>
              <a:rPr lang="ru-RU" sz="3500" dirty="0" smtClean="0"/>
              <a:t> </a:t>
            </a:r>
            <a:r>
              <a:rPr lang="ru-RU" sz="3500" dirty="0" err="1" smtClean="0"/>
              <a:t>температури</a:t>
            </a:r>
            <a:r>
              <a:rPr lang="ru-RU" sz="3500" dirty="0" smtClean="0"/>
              <a:t> </a:t>
            </a:r>
            <a:r>
              <a:rPr lang="ru-RU" sz="3500" dirty="0" err="1" smtClean="0"/>
              <a:t>замерзання</a:t>
            </a:r>
            <a:r>
              <a:rPr lang="ru-RU" sz="3500" dirty="0" smtClean="0"/>
              <a:t> </a:t>
            </a:r>
            <a:r>
              <a:rPr lang="ru-RU" sz="3500" dirty="0" err="1" smtClean="0"/>
              <a:t>склоомиваючої</a:t>
            </a:r>
            <a:r>
              <a:rPr lang="ru-RU" sz="3500" dirty="0" smtClean="0"/>
              <a:t> </a:t>
            </a:r>
            <a:r>
              <a:rPr lang="ru-RU" sz="3500" dirty="0" err="1" smtClean="0"/>
              <a:t>рідини</a:t>
            </a:r>
            <a:r>
              <a:rPr lang="ru-RU" sz="3500" dirty="0" smtClean="0"/>
              <a:t> </a:t>
            </a:r>
            <a:r>
              <a:rPr lang="ru-RU" sz="3500" dirty="0" err="1" smtClean="0"/>
              <a:t>і</a:t>
            </a:r>
            <a:r>
              <a:rPr lang="ru-RU" sz="3500" dirty="0" smtClean="0"/>
              <a:t> при </a:t>
            </a:r>
            <a:r>
              <a:rPr lang="ru-RU" sz="3500" dirty="0" err="1" smtClean="0"/>
              <a:t>кольоровому</a:t>
            </a:r>
            <a:r>
              <a:rPr lang="ru-RU" sz="3500" dirty="0" smtClean="0"/>
              <a:t> </a:t>
            </a:r>
            <a:r>
              <a:rPr lang="ru-RU" sz="3500" dirty="0" err="1" smtClean="0"/>
              <a:t>фотодруці</a:t>
            </a:r>
            <a:r>
              <a:rPr lang="ru-RU" sz="3500" dirty="0" smtClean="0"/>
              <a:t>.</a:t>
            </a:r>
            <a:endParaRPr lang="ru-RU" sz="3500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3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de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ac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de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ac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936103"/>
          </a:xfrm>
        </p:spPr>
        <p:txBody>
          <a:bodyPr/>
          <a:lstStyle/>
          <a:p>
            <a:r>
              <a:rPr lang="ru-RU" dirty="0" smtClean="0"/>
              <a:t>ВИКОНУВАЛИ: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352928" cy="468052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uk-UA" sz="5500" dirty="0" err="1" smtClean="0">
                <a:solidFill>
                  <a:srgbClr val="FF00FF"/>
                </a:solidFill>
              </a:rPr>
              <a:t>Василюк</a:t>
            </a:r>
            <a:r>
              <a:rPr lang="uk-UA" sz="5500" dirty="0" smtClean="0">
                <a:solidFill>
                  <a:srgbClr val="FF00FF"/>
                </a:solidFill>
              </a:rPr>
              <a:t> Ірина</a:t>
            </a:r>
          </a:p>
          <a:p>
            <a:pPr marL="514350" indent="-514350">
              <a:buAutoNum type="arabicPeriod"/>
            </a:pPr>
            <a:r>
              <a:rPr lang="uk-UA" sz="5500" dirty="0" err="1" smtClean="0">
                <a:solidFill>
                  <a:srgbClr val="FF00FF"/>
                </a:solidFill>
              </a:rPr>
              <a:t>Верхоля</a:t>
            </a:r>
            <a:r>
              <a:rPr lang="uk-UA" sz="5500" dirty="0" smtClean="0">
                <a:solidFill>
                  <a:srgbClr val="FF00FF"/>
                </a:solidFill>
              </a:rPr>
              <a:t> Олександра</a:t>
            </a:r>
          </a:p>
          <a:p>
            <a:pPr marL="514350" indent="-514350">
              <a:buAutoNum type="arabicPeriod"/>
            </a:pPr>
            <a:r>
              <a:rPr lang="uk-UA" sz="5500" dirty="0" smtClean="0">
                <a:solidFill>
                  <a:srgbClr val="FF00FF"/>
                </a:solidFill>
              </a:rPr>
              <a:t> Вербина Дар'я</a:t>
            </a:r>
          </a:p>
          <a:p>
            <a:pPr marL="514350" indent="-514350">
              <a:buAutoNum type="arabicPeriod"/>
            </a:pPr>
            <a:r>
              <a:rPr lang="uk-UA" sz="5500" dirty="0" smtClean="0">
                <a:solidFill>
                  <a:srgbClr val="FF00FF"/>
                </a:solidFill>
              </a:rPr>
              <a:t>Вест Анастасія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30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0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30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50" dur="270" accel="50000">
                                          <p:stCondLst>
                                            <p:cond delay="27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733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67">
                                          <p:stCondLst>
                                            <p:cond delay="273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96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70" accel="50000">
                                          <p:stCondLst>
                                            <p:cond delay="27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39">
                                          <p:stCondLst>
                                            <p:cond delay="9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249" decel="50000">
                                          <p:stCondLst>
                                            <p:cond delay="9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70" dur="270" accel="50000">
                                          <p:stCondLst>
                                            <p:cond delay="27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733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67">
                                          <p:stCondLst>
                                            <p:cond delay="273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96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70" accel="50000">
                                          <p:stCondLst>
                                            <p:cond delay="27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39">
                                          <p:stCondLst>
                                            <p:cond delay="9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249" decel="50000">
                                          <p:stCondLst>
                                            <p:cond delay="9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90" dur="270" accel="50000">
                                          <p:stCondLst>
                                            <p:cond delay="27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733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67">
                                          <p:stCondLst>
                                            <p:cond delay="273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996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70" accel="50000">
                                          <p:stCondLst>
                                            <p:cond delay="27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39">
                                          <p:stCondLst>
                                            <p:cond delay="9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249" decel="50000">
                                          <p:stCondLst>
                                            <p:cond delay="9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10" dur="270" accel="50000">
                                          <p:stCondLst>
                                            <p:cond delay="27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2733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67">
                                          <p:stCondLst>
                                            <p:cond delay="273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996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70" accel="50000">
                                          <p:stCondLst>
                                            <p:cond delay="27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39">
                                          <p:stCondLst>
                                            <p:cond delay="9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249" decel="50000">
                                          <p:stCondLst>
                                            <p:cond delay="9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vi-VN" sz="2500" b="1" dirty="0" smtClean="0"/>
              <a:t>Вода́</a:t>
            </a:r>
            <a:r>
              <a:rPr lang="vi-VN" sz="2500" dirty="0" smtClean="0"/>
              <a:t>, Н</a:t>
            </a:r>
            <a:r>
              <a:rPr lang="vi-VN" sz="2500" baseline="-25000" dirty="0" smtClean="0"/>
              <a:t>2</a:t>
            </a:r>
            <a:r>
              <a:rPr lang="en-US" sz="2500" dirty="0" smtClean="0"/>
              <a:t>O — </a:t>
            </a:r>
            <a:r>
              <a:rPr lang="vi-VN" sz="2500" dirty="0" smtClean="0"/>
              <a:t>хімічна речовина у вигляді прозорої безбарвної рідини без запаху і смаку. У природі існує у трьох агрегатних станах — твердому (лід), рідкому (вода) і газоподібному (водяна пара). Молекула води складається з одного атома Оксигену і двох атомів Гідрогену. Атоми Гідрогену розташовані в молекулі так, що напрямки до них утворюють кут 104,45</a:t>
            </a:r>
            <a:r>
              <a:rPr lang="en-US" sz="2500" baseline="30000" dirty="0" smtClean="0"/>
              <a:t>o</a:t>
            </a:r>
            <a:r>
              <a:rPr lang="en-US" sz="2500" dirty="0" smtClean="0"/>
              <a:t> </a:t>
            </a:r>
            <a:r>
              <a:rPr lang="vi-VN" sz="2500" dirty="0" smtClean="0"/>
              <a:t>із вершиною в центрі атома Оксигену. При заміні атомів Гідрогену (протонів) на атоми дейтерію утворюється модифікація, яка називається важкою водою.</a:t>
            </a:r>
            <a:r>
              <a:rPr lang="uk-UA" sz="2500" dirty="0" smtClean="0"/>
              <a:t/>
            </a:r>
            <a:br>
              <a:rPr lang="uk-UA" sz="2500" dirty="0" smtClean="0"/>
            </a:br>
            <a:r>
              <a:rPr lang="uk-UA" sz="2500" b="1" i="1" u="sng" dirty="0" smtClean="0"/>
              <a:t>Дейтерій</a:t>
            </a:r>
            <a:r>
              <a:rPr lang="uk-UA" sz="2500" dirty="0" smtClean="0"/>
              <a:t> - </a:t>
            </a:r>
            <a:r>
              <a:rPr lang="ru-RU" sz="2500" dirty="0" err="1" smtClean="0"/>
              <a:t>важкий</a:t>
            </a:r>
            <a:r>
              <a:rPr lang="ru-RU" sz="2500" dirty="0" smtClean="0"/>
              <a:t> </a:t>
            </a:r>
            <a:r>
              <a:rPr lang="ru-RU" sz="2500" dirty="0" err="1" smtClean="0"/>
              <a:t>водень</a:t>
            </a:r>
            <a:r>
              <a:rPr lang="ru-RU" sz="2500" dirty="0" smtClean="0"/>
              <a:t>.</a:t>
            </a:r>
            <a:br>
              <a:rPr lang="ru-RU" sz="2500" dirty="0" smtClean="0"/>
            </a:br>
            <a:r>
              <a:rPr lang="ru-RU" sz="2500" b="1" i="1" u="sng" dirty="0" smtClean="0"/>
              <a:t> </a:t>
            </a:r>
            <a:r>
              <a:rPr lang="ru-RU" sz="2500" b="1" i="1" u="sng" dirty="0" err="1" smtClean="0"/>
              <a:t>Модифікація</a:t>
            </a:r>
            <a:r>
              <a:rPr lang="ru-RU" sz="2500" b="1" dirty="0" smtClean="0"/>
              <a:t> - </a:t>
            </a:r>
            <a:r>
              <a:rPr lang="ru-RU" sz="2500" dirty="0" smtClean="0"/>
              <a:t>в </a:t>
            </a:r>
            <a:r>
              <a:rPr lang="ru-RU" sz="2500" dirty="0" err="1" smtClean="0"/>
              <a:t>біології</a:t>
            </a:r>
            <a:r>
              <a:rPr lang="ru-RU" sz="2500" dirty="0" smtClean="0"/>
              <a:t>, </a:t>
            </a:r>
            <a:r>
              <a:rPr lang="ru-RU" sz="2500" dirty="0" err="1" smtClean="0"/>
              <a:t>неспадкові</a:t>
            </a:r>
            <a:r>
              <a:rPr lang="ru-RU" sz="2500" dirty="0" smtClean="0"/>
              <a:t> </a:t>
            </a:r>
            <a:r>
              <a:rPr lang="ru-RU" sz="2500" dirty="0" err="1" smtClean="0"/>
              <a:t>зміни</a:t>
            </a:r>
            <a:r>
              <a:rPr lang="ru-RU" sz="2500" dirty="0" smtClean="0"/>
              <a:t> </a:t>
            </a:r>
            <a:r>
              <a:rPr lang="ru-RU" sz="2500" dirty="0" err="1" smtClean="0"/>
              <a:t>ознак</a:t>
            </a:r>
            <a:r>
              <a:rPr lang="ru-RU" sz="2500" dirty="0" smtClean="0"/>
              <a:t> </a:t>
            </a:r>
            <a:r>
              <a:rPr lang="ru-RU" sz="2500" dirty="0" err="1" smtClean="0"/>
              <a:t>організму</a:t>
            </a:r>
            <a:r>
              <a:rPr lang="ru-RU" sz="2500" dirty="0" smtClean="0"/>
              <a:t> ,</a:t>
            </a:r>
            <a:r>
              <a:rPr lang="ru-RU" sz="2500" i="1" dirty="0" smtClean="0"/>
              <a:t> </a:t>
            </a:r>
            <a:r>
              <a:rPr lang="ru-RU" sz="2500" dirty="0" err="1" smtClean="0"/>
              <a:t>що</a:t>
            </a:r>
            <a:r>
              <a:rPr lang="ru-RU" sz="2500" dirty="0" smtClean="0"/>
              <a:t> </a:t>
            </a:r>
            <a:r>
              <a:rPr lang="ru-RU" sz="2500" dirty="0" err="1" smtClean="0"/>
              <a:t>виникають</a:t>
            </a:r>
            <a:r>
              <a:rPr lang="ru-RU" sz="2500" dirty="0" smtClean="0"/>
              <a:t> </a:t>
            </a:r>
            <a:r>
              <a:rPr lang="ru-RU" sz="2500" dirty="0" err="1" smtClean="0"/>
              <a:t>під</a:t>
            </a:r>
            <a:r>
              <a:rPr lang="ru-RU" sz="2500" dirty="0" smtClean="0"/>
              <a:t> </a:t>
            </a:r>
            <a:r>
              <a:rPr lang="ru-RU" sz="2500" dirty="0" err="1" smtClean="0"/>
              <a:t>впливом</a:t>
            </a:r>
            <a:r>
              <a:rPr lang="ru-RU" sz="2500" dirty="0" smtClean="0"/>
              <a:t> умов </a:t>
            </a:r>
            <a:r>
              <a:rPr lang="ru-RU" sz="2500" dirty="0" err="1" smtClean="0"/>
              <a:t>зовнішнього</a:t>
            </a:r>
            <a:r>
              <a:rPr lang="ru-RU" sz="2500" dirty="0" smtClean="0"/>
              <a:t> </a:t>
            </a:r>
            <a:r>
              <a:rPr lang="ru-RU" sz="2500" dirty="0" err="1" smtClean="0"/>
              <a:t>середовища</a:t>
            </a:r>
            <a:r>
              <a:rPr lang="ru-RU" sz="2500" dirty="0" smtClean="0"/>
              <a:t>, </a:t>
            </a:r>
            <a:r>
              <a:rPr lang="ru-RU" sz="2500" dirty="0" err="1" smtClean="0"/>
              <a:t>що</a:t>
            </a:r>
            <a:r>
              <a:rPr lang="ru-RU" sz="2500" dirty="0" smtClean="0"/>
              <a:t> </a:t>
            </a:r>
            <a:r>
              <a:rPr lang="ru-RU" sz="2500" dirty="0" err="1" smtClean="0"/>
              <a:t>змінилися</a:t>
            </a:r>
            <a:r>
              <a:rPr lang="ru-RU" sz="2500" dirty="0" smtClean="0"/>
              <a:t>.</a:t>
            </a:r>
            <a:endParaRPr lang="ru-RU" sz="2500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6034682"/>
          </a:xfrm>
        </p:spPr>
        <p:txBody>
          <a:bodyPr>
            <a:noAutofit/>
          </a:bodyPr>
          <a:lstStyle/>
          <a:p>
            <a:r>
              <a:rPr lang="ru-RU" sz="2900" dirty="0" smtClean="0"/>
              <a:t>Вода — одна </a:t>
            </a:r>
            <a:r>
              <a:rPr lang="ru-RU" sz="2900" dirty="0" err="1" smtClean="0"/>
              <a:t>із</a:t>
            </a:r>
            <a:r>
              <a:rPr lang="ru-RU" sz="2900" dirty="0" smtClean="0"/>
              <a:t> </a:t>
            </a:r>
            <a:r>
              <a:rPr lang="ru-RU" sz="2900" dirty="0" err="1" smtClean="0"/>
              <a:t>найголовніших</a:t>
            </a:r>
            <a:r>
              <a:rPr lang="ru-RU" sz="2900" dirty="0" smtClean="0"/>
              <a:t> </a:t>
            </a:r>
            <a:r>
              <a:rPr lang="ru-RU" sz="2900" dirty="0" err="1" smtClean="0"/>
              <a:t>речовин</a:t>
            </a:r>
            <a:r>
              <a:rPr lang="ru-RU" sz="2900" dirty="0" smtClean="0"/>
              <a:t>, </a:t>
            </a:r>
            <a:r>
              <a:rPr lang="ru-RU" sz="2900" dirty="0" err="1" smtClean="0"/>
              <a:t>потрібних</a:t>
            </a:r>
            <a:r>
              <a:rPr lang="ru-RU" sz="2900" dirty="0" smtClean="0"/>
              <a:t> для </a:t>
            </a:r>
            <a:r>
              <a:rPr lang="ru-RU" sz="2900" dirty="0" err="1" smtClean="0"/>
              <a:t>органічного</a:t>
            </a:r>
            <a:r>
              <a:rPr lang="ru-RU" sz="2900" dirty="0" smtClean="0"/>
              <a:t> </a:t>
            </a:r>
            <a:r>
              <a:rPr lang="ru-RU" sz="2900" dirty="0" err="1" smtClean="0"/>
              <a:t>життя</a:t>
            </a:r>
            <a:r>
              <a:rPr lang="ru-RU" sz="2900" dirty="0" smtClean="0"/>
              <a:t>. </a:t>
            </a:r>
            <a:r>
              <a:rPr lang="ru-RU" sz="2900" dirty="0" err="1" smtClean="0"/>
              <a:t>Рослини</a:t>
            </a:r>
            <a:r>
              <a:rPr lang="ru-RU" sz="2900" dirty="0" smtClean="0"/>
              <a:t> та </a:t>
            </a:r>
            <a:r>
              <a:rPr lang="ru-RU" sz="2900" dirty="0" err="1" smtClean="0"/>
              <a:t>тварини</a:t>
            </a:r>
            <a:r>
              <a:rPr lang="ru-RU" sz="2900" dirty="0" smtClean="0"/>
              <a:t> </a:t>
            </a:r>
            <a:r>
              <a:rPr lang="ru-RU" sz="2900" dirty="0" err="1" smtClean="0"/>
              <a:t>містять</a:t>
            </a:r>
            <a:r>
              <a:rPr lang="ru-RU" sz="2900" dirty="0" smtClean="0"/>
              <a:t> </a:t>
            </a:r>
            <a:r>
              <a:rPr lang="ru-RU" sz="2900" dirty="0" err="1" smtClean="0"/>
              <a:t>понад</a:t>
            </a:r>
            <a:r>
              <a:rPr lang="ru-RU" sz="2900" dirty="0" smtClean="0"/>
              <a:t> 60 % води за </a:t>
            </a:r>
            <a:r>
              <a:rPr lang="ru-RU" sz="2900" dirty="0" err="1" smtClean="0"/>
              <a:t>масою</a:t>
            </a:r>
            <a:r>
              <a:rPr lang="ru-RU" sz="2900" dirty="0" smtClean="0"/>
              <a:t>. На </a:t>
            </a:r>
            <a:r>
              <a:rPr lang="ru-RU" sz="2900" dirty="0" err="1" smtClean="0"/>
              <a:t>Землі</a:t>
            </a:r>
            <a:r>
              <a:rPr lang="ru-RU" sz="2900" dirty="0" smtClean="0"/>
              <a:t> водою </a:t>
            </a:r>
            <a:r>
              <a:rPr lang="ru-RU" sz="2900" dirty="0" err="1" smtClean="0"/>
              <a:t>покрито</a:t>
            </a:r>
            <a:r>
              <a:rPr lang="ru-RU" sz="2900" dirty="0" smtClean="0"/>
              <a:t> 70,9% </a:t>
            </a:r>
            <a:r>
              <a:rPr lang="ru-RU" sz="2900" dirty="0" err="1" smtClean="0"/>
              <a:t>поверхні</a:t>
            </a:r>
            <a:r>
              <a:rPr lang="ru-RU" sz="2900" dirty="0" smtClean="0"/>
              <a:t>. Вона </a:t>
            </a:r>
            <a:r>
              <a:rPr lang="ru-RU" sz="2900" dirty="0" err="1" smtClean="0"/>
              <a:t>здійснює</a:t>
            </a:r>
            <a:r>
              <a:rPr lang="ru-RU" sz="2900" dirty="0" smtClean="0"/>
              <a:t> у </a:t>
            </a:r>
            <a:r>
              <a:rPr lang="ru-RU" sz="2900" dirty="0" err="1" smtClean="0"/>
              <a:t>природі</a:t>
            </a:r>
            <a:r>
              <a:rPr lang="ru-RU" sz="2900" dirty="0" smtClean="0"/>
              <a:t> </a:t>
            </a:r>
            <a:r>
              <a:rPr lang="ru-RU" sz="2900" dirty="0" err="1" smtClean="0"/>
              <a:t>постійний</a:t>
            </a:r>
            <a:r>
              <a:rPr lang="ru-RU" sz="2900" dirty="0" smtClean="0"/>
              <a:t> </a:t>
            </a:r>
            <a:r>
              <a:rPr lang="ru-RU" sz="2900" dirty="0" err="1" smtClean="0"/>
              <a:t>кругообіг</a:t>
            </a:r>
            <a:r>
              <a:rPr lang="ru-RU" sz="2900" dirty="0" smtClean="0"/>
              <a:t>, </a:t>
            </a:r>
            <a:r>
              <a:rPr lang="ru-RU" sz="2900" dirty="0" err="1" smtClean="0"/>
              <a:t>випаровуючись</a:t>
            </a:r>
            <a:r>
              <a:rPr lang="ru-RU" sz="2900" dirty="0" smtClean="0"/>
              <a:t> </a:t>
            </a:r>
            <a:r>
              <a:rPr lang="ru-RU" sz="2900" dirty="0" err="1" smtClean="0"/>
              <a:t>з</a:t>
            </a:r>
            <a:r>
              <a:rPr lang="ru-RU" sz="2900" dirty="0" smtClean="0"/>
              <a:t> </a:t>
            </a:r>
            <a:r>
              <a:rPr lang="ru-RU" sz="2900" dirty="0" err="1" smtClean="0"/>
              <a:t>поверхні</a:t>
            </a:r>
            <a:r>
              <a:rPr lang="ru-RU" sz="2900" dirty="0" smtClean="0"/>
              <a:t> </a:t>
            </a:r>
            <a:r>
              <a:rPr lang="ru-RU" sz="2900" dirty="0" err="1" smtClean="0"/>
              <a:t>й</a:t>
            </a:r>
            <a:r>
              <a:rPr lang="ru-RU" sz="2900" dirty="0" smtClean="0"/>
              <a:t> </a:t>
            </a:r>
            <a:r>
              <a:rPr lang="ru-RU" sz="2900" dirty="0" err="1" smtClean="0"/>
              <a:t>повертаючись</a:t>
            </a:r>
            <a:r>
              <a:rPr lang="ru-RU" sz="2900" dirty="0" smtClean="0"/>
              <a:t> на </a:t>
            </a:r>
            <a:r>
              <a:rPr lang="ru-RU" sz="2900" dirty="0" err="1" smtClean="0"/>
              <a:t>неї</a:t>
            </a:r>
            <a:r>
              <a:rPr lang="ru-RU" sz="2900" dirty="0" smtClean="0"/>
              <a:t> у </a:t>
            </a:r>
            <a:r>
              <a:rPr lang="ru-RU" sz="2900" dirty="0" err="1" smtClean="0"/>
              <a:t>вигляді</a:t>
            </a:r>
            <a:r>
              <a:rPr lang="ru-RU" sz="2900" dirty="0" smtClean="0"/>
              <a:t> </a:t>
            </a:r>
            <a:r>
              <a:rPr lang="ru-RU" sz="2900" dirty="0" err="1" smtClean="0"/>
              <a:t>опадів</a:t>
            </a:r>
            <a:r>
              <a:rPr lang="ru-RU" sz="2900" dirty="0" smtClean="0"/>
              <a:t>. Вода </a:t>
            </a:r>
            <a:r>
              <a:rPr lang="ru-RU" sz="2900" dirty="0" err="1" smtClean="0"/>
              <a:t>має</a:t>
            </a:r>
            <a:r>
              <a:rPr lang="ru-RU" sz="2900" dirty="0" smtClean="0"/>
              <a:t> </a:t>
            </a:r>
            <a:r>
              <a:rPr lang="ru-RU" sz="2900" dirty="0" err="1" smtClean="0"/>
              <a:t>велике</a:t>
            </a:r>
            <a:r>
              <a:rPr lang="ru-RU" sz="2900" dirty="0" smtClean="0"/>
              <a:t> </a:t>
            </a:r>
            <a:r>
              <a:rPr lang="ru-RU" sz="2900" dirty="0" err="1" smtClean="0"/>
              <a:t>значення</a:t>
            </a:r>
            <a:r>
              <a:rPr lang="ru-RU" sz="2900" dirty="0" smtClean="0"/>
              <a:t> для </a:t>
            </a:r>
            <a:r>
              <a:rPr lang="ru-RU" sz="2900" dirty="0" err="1" smtClean="0"/>
              <a:t>економіки</a:t>
            </a:r>
            <a:r>
              <a:rPr lang="ru-RU" sz="2900" dirty="0" smtClean="0"/>
              <a:t>: </a:t>
            </a:r>
            <a:r>
              <a:rPr lang="ru-RU" sz="2900" dirty="0" err="1" smtClean="0"/>
              <a:t>сільського</a:t>
            </a:r>
            <a:r>
              <a:rPr lang="ru-RU" sz="2900" dirty="0" smtClean="0"/>
              <a:t> </a:t>
            </a:r>
            <a:r>
              <a:rPr lang="ru-RU" sz="2900" dirty="0" err="1" smtClean="0"/>
              <a:t>господарства</a:t>
            </a:r>
            <a:r>
              <a:rPr lang="ru-RU" sz="2900" dirty="0" smtClean="0"/>
              <a:t> </a:t>
            </a:r>
            <a:r>
              <a:rPr lang="ru-RU" sz="2900" dirty="0" err="1" smtClean="0"/>
              <a:t>й</a:t>
            </a:r>
            <a:r>
              <a:rPr lang="ru-RU" sz="2900" dirty="0" smtClean="0"/>
              <a:t> </a:t>
            </a:r>
            <a:r>
              <a:rPr lang="ru-RU" sz="2900" dirty="0" err="1" smtClean="0"/>
              <a:t>промисловості</a:t>
            </a:r>
            <a:r>
              <a:rPr lang="ru-RU" sz="2900" dirty="0" smtClean="0"/>
              <a:t>. </a:t>
            </a:r>
            <a:r>
              <a:rPr lang="ru-RU" sz="2900" dirty="0" err="1" smtClean="0"/>
              <a:t>Питна</a:t>
            </a:r>
            <a:r>
              <a:rPr lang="ru-RU" sz="2900" dirty="0" smtClean="0"/>
              <a:t> вода становить </a:t>
            </a:r>
            <a:r>
              <a:rPr lang="ru-RU" sz="2900" dirty="0" err="1" smtClean="0"/>
              <a:t>тільки</a:t>
            </a:r>
            <a:r>
              <a:rPr lang="ru-RU" sz="2900" dirty="0" smtClean="0"/>
              <a:t> 2,5% </a:t>
            </a:r>
            <a:r>
              <a:rPr lang="ru-RU" sz="2900" dirty="0" err="1" smtClean="0"/>
              <a:t>від</a:t>
            </a:r>
            <a:r>
              <a:rPr lang="ru-RU" sz="2900" dirty="0" smtClean="0"/>
              <a:t> </a:t>
            </a:r>
            <a:r>
              <a:rPr lang="ru-RU" sz="2900" dirty="0" err="1" smtClean="0"/>
              <a:t>загальної</a:t>
            </a:r>
            <a:r>
              <a:rPr lang="ru-RU" sz="2900" dirty="0" smtClean="0"/>
              <a:t> </a:t>
            </a:r>
            <a:r>
              <a:rPr lang="ru-RU" sz="2900" dirty="0" err="1" smtClean="0"/>
              <a:t>кількості</a:t>
            </a:r>
            <a:r>
              <a:rPr lang="ru-RU" sz="2900" dirty="0" smtClean="0"/>
              <a:t>. </a:t>
            </a:r>
            <a:r>
              <a:rPr lang="ru-RU" sz="2900" dirty="0" err="1" smtClean="0"/>
              <a:t>Нестача</a:t>
            </a:r>
            <a:r>
              <a:rPr lang="ru-RU" sz="2900" dirty="0" smtClean="0"/>
              <a:t> води </a:t>
            </a:r>
            <a:r>
              <a:rPr lang="ru-RU" sz="2900" dirty="0" err="1" smtClean="0"/>
              <a:t>може</a:t>
            </a:r>
            <a:r>
              <a:rPr lang="ru-RU" sz="2900" dirty="0" smtClean="0"/>
              <a:t> стати </a:t>
            </a:r>
            <a:r>
              <a:rPr lang="ru-RU" sz="2900" dirty="0" err="1" smtClean="0"/>
              <a:t>однією</a:t>
            </a:r>
            <a:r>
              <a:rPr lang="ru-RU" sz="2900" dirty="0" smtClean="0"/>
              <a:t> </a:t>
            </a:r>
            <a:r>
              <a:rPr lang="ru-RU" sz="2900" dirty="0" err="1" smtClean="0"/>
              <a:t>з</a:t>
            </a:r>
            <a:r>
              <a:rPr lang="ru-RU" sz="2900" dirty="0" smtClean="0"/>
              <a:t> </a:t>
            </a:r>
            <a:r>
              <a:rPr lang="ru-RU" sz="2900" dirty="0" err="1" smtClean="0"/>
              <a:t>найважчих</a:t>
            </a:r>
            <a:r>
              <a:rPr lang="ru-RU" sz="2900" dirty="0" smtClean="0"/>
              <a:t> проблем </a:t>
            </a:r>
            <a:r>
              <a:rPr lang="ru-RU" sz="2900" dirty="0" err="1" smtClean="0"/>
              <a:t>людства</a:t>
            </a:r>
            <a:r>
              <a:rPr lang="ru-RU" sz="2900" dirty="0" smtClean="0"/>
              <a:t> в </a:t>
            </a:r>
            <a:r>
              <a:rPr lang="ru-RU" sz="2900" dirty="0" err="1" smtClean="0"/>
              <a:t>найближчі</a:t>
            </a:r>
            <a:r>
              <a:rPr lang="ru-RU" sz="2900" dirty="0" smtClean="0"/>
              <a:t> </a:t>
            </a:r>
            <a:r>
              <a:rPr lang="ru-RU" sz="2900" dirty="0" err="1" smtClean="0"/>
              <a:t>десятиліття</a:t>
            </a:r>
            <a:r>
              <a:rPr lang="ru-RU" sz="2900" dirty="0" smtClean="0"/>
              <a:t>.</a:t>
            </a:r>
            <a:endParaRPr lang="ru-RU" sz="29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" dur="5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" dur="4000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од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277868"/>
            <a:ext cx="6279820" cy="597948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8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Вода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належить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до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найпоширеніших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речовин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на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Земній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кулі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Водою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вкрито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близько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2/3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поверхні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земної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кулі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(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океани,моря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 озера,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річки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).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Значна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її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кількість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у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вигляді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льоду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снігу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вкриває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високі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гори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величезні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простори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Арктики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Антарктиди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Багато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води в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атмосфері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— пара, туман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хмари.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Значні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кількості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води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містяться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земній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корі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у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вигляді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підземних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вод. У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природі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вода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перебуває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не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тільки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у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вільному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стані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а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хімічно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зв'язаному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Вода входить до складу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багатьох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гірських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порід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всіх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рослинних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тваринних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організмів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На воду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припадає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близько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60%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маси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тварин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до 80%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маси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риб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У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деяких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рослинах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вміст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води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іноді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перевищує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90%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їхньої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маси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Більшість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запасів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води на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Землі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знаходяться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 морях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океанах, 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прісна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вода становить 2,5-3%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загального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9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об'ємугідросфери</a:t>
            </a:r>
            <a:r>
              <a:rPr lang="ru-RU" sz="2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200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/>
          </a:bodyPr>
          <a:lstStyle/>
          <a:p>
            <a:r>
              <a:rPr lang="ru-RU" sz="3300" dirty="0" smtClean="0"/>
              <a:t>Чиста вода — </a:t>
            </a:r>
            <a:r>
              <a:rPr lang="ru-RU" sz="3300" dirty="0" err="1" smtClean="0"/>
              <a:t>безбарвна</a:t>
            </a:r>
            <a:r>
              <a:rPr lang="ru-RU" sz="3300" dirty="0" smtClean="0"/>
              <a:t> </a:t>
            </a:r>
            <a:r>
              <a:rPr lang="ru-RU" sz="3300" dirty="0" err="1" smtClean="0"/>
              <a:t>прозора</a:t>
            </a:r>
            <a:r>
              <a:rPr lang="ru-RU" sz="3300" dirty="0" smtClean="0"/>
              <a:t> </a:t>
            </a:r>
            <a:r>
              <a:rPr lang="ru-RU" sz="3300" dirty="0" err="1" smtClean="0"/>
              <a:t>рідина</a:t>
            </a:r>
            <a:r>
              <a:rPr lang="ru-RU" sz="3300" dirty="0" smtClean="0"/>
              <a:t>, без </a:t>
            </a:r>
            <a:r>
              <a:rPr lang="ru-RU" sz="3300" dirty="0" smtClean="0">
                <a:hlinkClick r:id="rId3" tooltip="Запах"/>
              </a:rPr>
              <a:t>запаху</a:t>
            </a:r>
            <a:r>
              <a:rPr lang="ru-RU" sz="3300" dirty="0" smtClean="0"/>
              <a:t> </a:t>
            </a:r>
            <a:r>
              <a:rPr lang="ru-RU" sz="3300" dirty="0" err="1" smtClean="0"/>
              <a:t>і</a:t>
            </a:r>
            <a:r>
              <a:rPr lang="ru-RU" sz="3300" dirty="0" smtClean="0"/>
              <a:t> </a:t>
            </a:r>
            <a:r>
              <a:rPr lang="ru-RU" sz="3300" dirty="0" smtClean="0">
                <a:hlinkClick r:id="rId4" tooltip="Смак"/>
              </a:rPr>
              <a:t>смаку</a:t>
            </a:r>
            <a:r>
              <a:rPr lang="ru-RU" sz="3300" dirty="0" smtClean="0"/>
              <a:t>. </a:t>
            </a:r>
            <a:r>
              <a:rPr lang="ru-RU" sz="3300" dirty="0" smtClean="0"/>
              <a:t>За</a:t>
            </a:r>
            <a:r>
              <a:rPr lang="ru-RU" sz="3300" dirty="0" smtClean="0"/>
              <a:t> </a:t>
            </a:r>
            <a:r>
              <a:rPr lang="ru-RU" sz="3300" dirty="0" smtClean="0">
                <a:hlinkClick r:id="rId5" tooltip="Атмосферний тиск"/>
              </a:rPr>
              <a:t>нормального атмосферного </a:t>
            </a:r>
            <a:r>
              <a:rPr lang="ru-RU" sz="3300" dirty="0" err="1" smtClean="0">
                <a:hlinkClick r:id="rId5" tooltip="Атмосферний тиск"/>
              </a:rPr>
              <a:t>тиску</a:t>
            </a:r>
            <a:r>
              <a:rPr lang="ru-RU" sz="3300" dirty="0" smtClean="0"/>
              <a:t> при 0°С вона </a:t>
            </a:r>
            <a:r>
              <a:rPr lang="ru-RU" sz="3300" dirty="0" err="1" smtClean="0"/>
              <a:t>замерзає</a:t>
            </a:r>
            <a:r>
              <a:rPr lang="ru-RU" sz="3300" dirty="0" smtClean="0"/>
              <a:t> </a:t>
            </a:r>
            <a:r>
              <a:rPr lang="ru-RU" sz="3300" dirty="0" err="1" smtClean="0"/>
              <a:t>і</a:t>
            </a:r>
            <a:r>
              <a:rPr lang="ru-RU" sz="3300" dirty="0" smtClean="0"/>
              <a:t> </a:t>
            </a:r>
            <a:r>
              <a:rPr lang="ru-RU" sz="3300" dirty="0" err="1" smtClean="0"/>
              <a:t>перетворюється</a:t>
            </a:r>
            <a:r>
              <a:rPr lang="ru-RU" sz="3300" dirty="0" smtClean="0"/>
              <a:t> у </a:t>
            </a:r>
            <a:r>
              <a:rPr lang="ru-RU" sz="3300" dirty="0" err="1" smtClean="0">
                <a:hlinkClick r:id="rId6" tooltip="Лід"/>
              </a:rPr>
              <a:t>лід</a:t>
            </a:r>
            <a:r>
              <a:rPr lang="ru-RU" sz="3300" dirty="0" smtClean="0"/>
              <a:t>, а при 100°С — </a:t>
            </a:r>
            <a:r>
              <a:rPr lang="ru-RU" sz="3300" dirty="0" err="1" smtClean="0">
                <a:hlinkClick r:id="rId7" tooltip="Кипіння"/>
              </a:rPr>
              <a:t>кипить</a:t>
            </a:r>
            <a:r>
              <a:rPr lang="ru-RU" sz="3300" dirty="0" smtClean="0"/>
              <a:t>, </a:t>
            </a:r>
            <a:r>
              <a:rPr lang="ru-RU" sz="3300" dirty="0" err="1" smtClean="0"/>
              <a:t>перетворюючись</a:t>
            </a:r>
            <a:r>
              <a:rPr lang="ru-RU" sz="3300" dirty="0" smtClean="0"/>
              <a:t> у </a:t>
            </a:r>
            <a:r>
              <a:rPr lang="ru-RU" sz="3300" dirty="0" smtClean="0">
                <a:hlinkClick r:id="rId8" tooltip="Пара"/>
              </a:rPr>
              <a:t>пару</a:t>
            </a:r>
            <a:r>
              <a:rPr lang="ru-RU" sz="3300" dirty="0" smtClean="0"/>
              <a:t>. У </a:t>
            </a:r>
            <a:r>
              <a:rPr lang="ru-RU" sz="3300" dirty="0" err="1" smtClean="0"/>
              <a:t>газоподібному</a:t>
            </a:r>
            <a:r>
              <a:rPr lang="ru-RU" sz="3300" dirty="0" smtClean="0"/>
              <a:t> </a:t>
            </a:r>
            <a:r>
              <a:rPr lang="ru-RU" sz="3300" dirty="0" err="1" smtClean="0"/>
              <a:t>стані</a:t>
            </a:r>
            <a:r>
              <a:rPr lang="ru-RU" sz="3300" dirty="0" smtClean="0"/>
              <a:t> вода </a:t>
            </a:r>
            <a:r>
              <a:rPr lang="ru-RU" sz="3300" dirty="0" err="1" smtClean="0"/>
              <a:t>існує</a:t>
            </a:r>
            <a:r>
              <a:rPr lang="ru-RU" sz="3300" dirty="0" smtClean="0"/>
              <a:t> </a:t>
            </a:r>
            <a:r>
              <a:rPr lang="ru-RU" sz="3300" dirty="0" err="1" smtClean="0"/>
              <a:t>і</a:t>
            </a:r>
            <a:r>
              <a:rPr lang="ru-RU" sz="3300" dirty="0" smtClean="0"/>
              <a:t> за </a:t>
            </a:r>
            <a:r>
              <a:rPr lang="ru-RU" sz="3300" dirty="0" err="1" smtClean="0"/>
              <a:t>нижчої</a:t>
            </a:r>
            <a:r>
              <a:rPr lang="ru-RU" sz="3300" dirty="0" smtClean="0"/>
              <a:t> </a:t>
            </a:r>
            <a:r>
              <a:rPr lang="ru-RU" sz="3300" dirty="0" err="1" smtClean="0">
                <a:hlinkClick r:id="rId9" tooltip="Температура"/>
              </a:rPr>
              <a:t>температури</a:t>
            </a:r>
            <a:r>
              <a:rPr lang="ru-RU" sz="3300" dirty="0" smtClean="0"/>
              <a:t>, </a:t>
            </a:r>
            <a:r>
              <a:rPr lang="ru-RU" sz="3300" dirty="0" err="1" smtClean="0"/>
              <a:t>навіть</a:t>
            </a:r>
            <a:r>
              <a:rPr lang="ru-RU" sz="3300" dirty="0" smtClean="0"/>
              <a:t> </a:t>
            </a:r>
            <a:r>
              <a:rPr lang="ru-RU" sz="3300" dirty="0" err="1" smtClean="0"/>
              <a:t>нижче</a:t>
            </a:r>
            <a:r>
              <a:rPr lang="ru-RU" sz="3300" dirty="0" smtClean="0"/>
              <a:t> 0°С. Тому </a:t>
            </a:r>
            <a:r>
              <a:rPr lang="ru-RU" sz="3300" dirty="0" err="1" smtClean="0"/>
              <a:t>лід</a:t>
            </a:r>
            <a:r>
              <a:rPr lang="ru-RU" sz="3300" dirty="0" smtClean="0"/>
              <a:t> </a:t>
            </a:r>
            <a:r>
              <a:rPr lang="ru-RU" sz="3300" dirty="0" err="1" smtClean="0"/>
              <a:t>і</a:t>
            </a:r>
            <a:r>
              <a:rPr lang="ru-RU" sz="3300" dirty="0" smtClean="0"/>
              <a:t> </a:t>
            </a:r>
            <a:r>
              <a:rPr lang="ru-RU" sz="3300" dirty="0" err="1" smtClean="0"/>
              <a:t>сніг</a:t>
            </a:r>
            <a:r>
              <a:rPr lang="ru-RU" sz="3300" dirty="0" smtClean="0"/>
              <a:t> </a:t>
            </a:r>
            <a:r>
              <a:rPr lang="ru-RU" sz="3300" dirty="0" err="1" smtClean="0"/>
              <a:t>теж</a:t>
            </a:r>
            <a:r>
              <a:rPr lang="ru-RU" sz="3300" dirty="0" smtClean="0"/>
              <a:t> </a:t>
            </a:r>
            <a:r>
              <a:rPr lang="ru-RU" sz="3300" dirty="0" err="1" smtClean="0"/>
              <a:t>поступово</a:t>
            </a:r>
            <a:r>
              <a:rPr lang="ru-RU" sz="3300" dirty="0" smtClean="0"/>
              <a:t> </a:t>
            </a:r>
            <a:r>
              <a:rPr lang="ru-RU" sz="3300" dirty="0" err="1" smtClean="0"/>
              <a:t>випаровуються</a:t>
            </a:r>
            <a:r>
              <a:rPr lang="ru-RU" sz="3300" dirty="0" smtClean="0"/>
              <a:t>.</a:t>
            </a:r>
            <a:br>
              <a:rPr lang="ru-RU" sz="3300" dirty="0" smtClean="0"/>
            </a:br>
            <a:r>
              <a:rPr lang="ru-RU" sz="3300" dirty="0" smtClean="0"/>
              <a:t>У </a:t>
            </a:r>
            <a:r>
              <a:rPr lang="ru-RU" sz="3300" dirty="0" err="1" smtClean="0"/>
              <a:t>рідкому</a:t>
            </a:r>
            <a:r>
              <a:rPr lang="ru-RU" sz="3300" dirty="0" smtClean="0"/>
              <a:t> </a:t>
            </a:r>
            <a:r>
              <a:rPr lang="ru-RU" sz="3300" dirty="0" err="1" smtClean="0"/>
              <a:t>стані</a:t>
            </a:r>
            <a:r>
              <a:rPr lang="ru-RU" sz="3300" dirty="0" smtClean="0"/>
              <a:t> вода практично не </a:t>
            </a:r>
            <a:r>
              <a:rPr lang="ru-RU" sz="3300" dirty="0" err="1" smtClean="0"/>
              <a:t>стискається</a:t>
            </a:r>
            <a:r>
              <a:rPr lang="ru-RU" sz="3300" dirty="0" smtClean="0"/>
              <a:t>, при </a:t>
            </a:r>
            <a:r>
              <a:rPr lang="ru-RU" sz="3300" dirty="0" err="1" smtClean="0"/>
              <a:t>замерзанні</a:t>
            </a:r>
            <a:r>
              <a:rPr lang="ru-RU" sz="3300" dirty="0" smtClean="0"/>
              <a:t> </a:t>
            </a:r>
            <a:r>
              <a:rPr lang="ru-RU" sz="3300" dirty="0" err="1" smtClean="0"/>
              <a:t>розширюється</a:t>
            </a:r>
            <a:r>
              <a:rPr lang="ru-RU" sz="3300" dirty="0" smtClean="0"/>
              <a:t> на 1/11 </a:t>
            </a:r>
            <a:r>
              <a:rPr lang="ru-RU" sz="3300" dirty="0" err="1" smtClean="0"/>
              <a:t>від</a:t>
            </a:r>
            <a:r>
              <a:rPr lang="ru-RU" sz="3300" dirty="0" smtClean="0"/>
              <a:t> </a:t>
            </a:r>
            <a:r>
              <a:rPr lang="ru-RU" sz="3300" dirty="0" err="1" smtClean="0"/>
              <a:t>свого</a:t>
            </a:r>
            <a:r>
              <a:rPr lang="ru-RU" sz="3300" dirty="0" smtClean="0"/>
              <a:t> </a:t>
            </a:r>
            <a:r>
              <a:rPr lang="ru-RU" sz="3300" dirty="0" err="1" smtClean="0"/>
              <a:t>об'єму</a:t>
            </a:r>
            <a:r>
              <a:rPr lang="ru-RU" sz="33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4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400" accel="1000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400" accel="1000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10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10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400" accel="1000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400" accel="1000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sz="3300" b="1" i="1" u="sng" dirty="0" smtClean="0"/>
              <a:t>Вода як розчинник</a:t>
            </a:r>
            <a:br>
              <a:rPr lang="uk-UA" sz="3300" b="1" i="1" u="sng" dirty="0" smtClean="0"/>
            </a:br>
            <a:r>
              <a:rPr lang="ru-RU" sz="3300" dirty="0" smtClean="0"/>
              <a:t> Вода — </a:t>
            </a:r>
            <a:r>
              <a:rPr lang="ru-RU" sz="3300" dirty="0" err="1" smtClean="0"/>
              <a:t>це</a:t>
            </a:r>
            <a:r>
              <a:rPr lang="ru-RU" sz="3300" dirty="0" smtClean="0"/>
              <a:t> </a:t>
            </a:r>
            <a:r>
              <a:rPr lang="ru-RU" sz="3300" dirty="0" err="1" smtClean="0"/>
              <a:t>полярний</a:t>
            </a:r>
            <a:r>
              <a:rPr lang="ru-RU" sz="3300" dirty="0" smtClean="0"/>
              <a:t> </a:t>
            </a:r>
            <a:r>
              <a:rPr lang="ru-RU" sz="3300" dirty="0" err="1" smtClean="0"/>
              <a:t>розчинник</a:t>
            </a:r>
            <a:r>
              <a:rPr lang="ru-RU" sz="3300" dirty="0" smtClean="0"/>
              <a:t>, в </a:t>
            </a:r>
            <a:r>
              <a:rPr lang="ru-RU" sz="3300" dirty="0" err="1" smtClean="0"/>
              <a:t>ній</a:t>
            </a:r>
            <a:r>
              <a:rPr lang="ru-RU" sz="3300" dirty="0" smtClean="0"/>
              <a:t> добре </a:t>
            </a:r>
            <a:r>
              <a:rPr lang="ru-RU" sz="3300" dirty="0" err="1" smtClean="0"/>
              <a:t>розчиняються</a:t>
            </a:r>
            <a:r>
              <a:rPr lang="ru-RU" sz="3300" dirty="0" smtClean="0"/>
              <a:t> </a:t>
            </a:r>
            <a:r>
              <a:rPr lang="ru-RU" sz="3300" dirty="0" err="1" smtClean="0"/>
              <a:t>полярні</a:t>
            </a:r>
            <a:r>
              <a:rPr lang="ru-RU" sz="3300" dirty="0" smtClean="0"/>
              <a:t> </a:t>
            </a:r>
            <a:r>
              <a:rPr lang="ru-RU" sz="3300" dirty="0" err="1" smtClean="0"/>
              <a:t>і</a:t>
            </a:r>
            <a:r>
              <a:rPr lang="ru-RU" sz="3300" dirty="0" smtClean="0"/>
              <a:t> </a:t>
            </a:r>
            <a:r>
              <a:rPr lang="ru-RU" sz="3300" dirty="0" err="1" smtClean="0"/>
              <a:t>заряджені</a:t>
            </a:r>
            <a:r>
              <a:rPr lang="ru-RU" sz="3300" dirty="0" smtClean="0"/>
              <a:t> </a:t>
            </a:r>
            <a:r>
              <a:rPr lang="ru-RU" sz="3300" dirty="0" err="1" smtClean="0"/>
              <a:t>сполуки</a:t>
            </a:r>
            <a:r>
              <a:rPr lang="ru-RU" sz="3300" dirty="0" smtClean="0"/>
              <a:t>, </a:t>
            </a:r>
            <a:r>
              <a:rPr lang="ru-RU" sz="3300" dirty="0" err="1" smtClean="0"/>
              <a:t>які</a:t>
            </a:r>
            <a:r>
              <a:rPr lang="ru-RU" sz="3300" dirty="0" smtClean="0"/>
              <a:t> </a:t>
            </a:r>
            <a:r>
              <a:rPr lang="ru-RU" sz="3300" dirty="0" err="1" smtClean="0"/>
              <a:t>ще</a:t>
            </a:r>
            <a:r>
              <a:rPr lang="ru-RU" sz="3300" dirty="0" smtClean="0"/>
              <a:t> </a:t>
            </a:r>
            <a:r>
              <a:rPr lang="ru-RU" sz="3300" dirty="0" err="1" smtClean="0"/>
              <a:t>називають</a:t>
            </a:r>
            <a:r>
              <a:rPr lang="ru-RU" sz="3300" dirty="0" smtClean="0"/>
              <a:t> </a:t>
            </a:r>
            <a:r>
              <a:rPr lang="ru-RU" sz="3300" dirty="0" err="1" smtClean="0"/>
              <a:t>гідрофільними</a:t>
            </a:r>
            <a:r>
              <a:rPr lang="ru-RU" sz="3300" dirty="0" smtClean="0"/>
              <a:t>. </a:t>
            </a:r>
            <a:r>
              <a:rPr lang="ru-RU" sz="3300" dirty="0" err="1" smtClean="0"/>
              <a:t>Речовини</a:t>
            </a:r>
            <a:r>
              <a:rPr lang="ru-RU" sz="3300" dirty="0" smtClean="0"/>
              <a:t>, </a:t>
            </a:r>
            <a:r>
              <a:rPr lang="ru-RU" sz="3300" dirty="0" err="1" smtClean="0"/>
              <a:t>що</a:t>
            </a:r>
            <a:r>
              <a:rPr lang="ru-RU" sz="3300" dirty="0" smtClean="0"/>
              <a:t> </a:t>
            </a:r>
            <a:r>
              <a:rPr lang="ru-RU" sz="3300" dirty="0" err="1" smtClean="0"/>
              <a:t>складаються</a:t>
            </a:r>
            <a:r>
              <a:rPr lang="ru-RU" sz="3300" dirty="0" smtClean="0"/>
              <a:t> </a:t>
            </a:r>
            <a:r>
              <a:rPr lang="ru-RU" sz="3300" dirty="0" err="1" smtClean="0"/>
              <a:t>із</a:t>
            </a:r>
            <a:r>
              <a:rPr lang="ru-RU" sz="3300" dirty="0" smtClean="0"/>
              <a:t> </a:t>
            </a:r>
            <a:r>
              <a:rPr lang="ru-RU" sz="3300" dirty="0" err="1" smtClean="0"/>
              <a:t>неполярних</a:t>
            </a:r>
            <a:r>
              <a:rPr lang="ru-RU" sz="3300" dirty="0" smtClean="0"/>
              <a:t> молекул, у </a:t>
            </a:r>
            <a:r>
              <a:rPr lang="ru-RU" sz="3300" dirty="0" err="1" smtClean="0"/>
              <a:t>воді</a:t>
            </a:r>
            <a:r>
              <a:rPr lang="ru-RU" sz="3300" dirty="0" smtClean="0"/>
              <a:t> не </a:t>
            </a:r>
            <a:r>
              <a:rPr lang="ru-RU" sz="3300" dirty="0" err="1" smtClean="0"/>
              <a:t>розчиняються</a:t>
            </a:r>
            <a:r>
              <a:rPr lang="ru-RU" sz="3300" dirty="0" smtClean="0"/>
              <a:t>, </a:t>
            </a:r>
            <a:r>
              <a:rPr lang="ru-RU" sz="3300" dirty="0" err="1" smtClean="0"/>
              <a:t>їх</a:t>
            </a:r>
            <a:r>
              <a:rPr lang="ru-RU" sz="3300" dirty="0" smtClean="0"/>
              <a:t> </a:t>
            </a:r>
            <a:r>
              <a:rPr lang="ru-RU" sz="3300" dirty="0" err="1" smtClean="0"/>
              <a:t>називають</a:t>
            </a:r>
            <a:r>
              <a:rPr lang="ru-RU" sz="3300" dirty="0" smtClean="0"/>
              <a:t> </a:t>
            </a:r>
            <a:r>
              <a:rPr lang="ru-RU" sz="3300" dirty="0" err="1" smtClean="0"/>
              <a:t>гідрёофобними</a:t>
            </a:r>
            <a:r>
              <a:rPr lang="ru-RU" sz="3300" dirty="0" smtClean="0"/>
              <a:t>. </a:t>
            </a:r>
            <a:r>
              <a:rPr lang="ru-RU" sz="3300" dirty="0" err="1" smtClean="0"/>
              <a:t>Гідрофобними</a:t>
            </a:r>
            <a:r>
              <a:rPr lang="ru-RU" sz="3300" dirty="0" smtClean="0"/>
              <a:t>, а </a:t>
            </a:r>
            <a:r>
              <a:rPr lang="ru-RU" sz="3300" dirty="0" err="1" smtClean="0"/>
              <a:t>отже</a:t>
            </a:r>
            <a:r>
              <a:rPr lang="ru-RU" sz="3300" dirty="0" smtClean="0"/>
              <a:t> </a:t>
            </a:r>
            <a:r>
              <a:rPr lang="ru-RU" sz="3300" dirty="0" err="1" smtClean="0"/>
              <a:t>і</a:t>
            </a:r>
            <a:r>
              <a:rPr lang="ru-RU" sz="3300" dirty="0" smtClean="0"/>
              <a:t> погано </a:t>
            </a:r>
            <a:r>
              <a:rPr lang="ru-RU" sz="3300" dirty="0" err="1" smtClean="0"/>
              <a:t>розчинними</a:t>
            </a:r>
            <a:r>
              <a:rPr lang="ru-RU" sz="3300" dirty="0" smtClean="0"/>
              <a:t>, </a:t>
            </a:r>
            <a:r>
              <a:rPr lang="ru-RU" sz="3300" dirty="0" err="1" smtClean="0"/>
              <a:t>зокрема</a:t>
            </a:r>
            <a:r>
              <a:rPr lang="ru-RU" sz="3300" dirty="0" smtClean="0"/>
              <a:t> </a:t>
            </a:r>
            <a:r>
              <a:rPr lang="ru-RU" sz="3300" dirty="0" err="1" smtClean="0"/>
              <a:t>є</a:t>
            </a:r>
            <a:r>
              <a:rPr lang="ru-RU" sz="3300" dirty="0" smtClean="0"/>
              <a:t> </a:t>
            </a:r>
            <a:r>
              <a:rPr lang="ru-RU" sz="3300" dirty="0" err="1" smtClean="0"/>
              <a:t>такі</a:t>
            </a:r>
            <a:r>
              <a:rPr lang="ru-RU" sz="3300" dirty="0" smtClean="0"/>
              <a:t> гази як </a:t>
            </a:r>
            <a:r>
              <a:rPr lang="ru-RU" sz="3300" dirty="0" err="1" smtClean="0"/>
              <a:t>кисень</a:t>
            </a:r>
            <a:r>
              <a:rPr lang="ru-RU" sz="3300" dirty="0" smtClean="0"/>
              <a:t> </a:t>
            </a:r>
            <a:r>
              <a:rPr lang="ru-RU" sz="3300" dirty="0" err="1" smtClean="0"/>
              <a:t>і</a:t>
            </a:r>
            <a:r>
              <a:rPr lang="ru-RU" sz="3300" dirty="0" smtClean="0"/>
              <a:t> </a:t>
            </a:r>
            <a:r>
              <a:rPr lang="ru-RU" sz="3300" dirty="0" err="1" smtClean="0"/>
              <a:t>вуглекислий</a:t>
            </a:r>
            <a:r>
              <a:rPr lang="ru-RU" sz="3300" dirty="0" smtClean="0"/>
              <a:t> газ. Тому </a:t>
            </a:r>
            <a:r>
              <a:rPr lang="ru-RU" sz="3300" dirty="0" err="1" smtClean="0"/>
              <a:t>багато</a:t>
            </a:r>
            <a:r>
              <a:rPr lang="ru-RU" sz="3300" dirty="0" smtClean="0"/>
              <a:t> </a:t>
            </a:r>
            <a:r>
              <a:rPr lang="ru-RU" sz="3300" dirty="0" err="1" smtClean="0"/>
              <a:t>живих</a:t>
            </a:r>
            <a:r>
              <a:rPr lang="ru-RU" sz="3300" dirty="0" smtClean="0"/>
              <a:t> </a:t>
            </a:r>
            <a:r>
              <a:rPr lang="ru-RU" sz="3300" dirty="0" err="1" smtClean="0"/>
              <a:t>організмів</a:t>
            </a:r>
            <a:r>
              <a:rPr lang="ru-RU" sz="3300" dirty="0" smtClean="0"/>
              <a:t>, в тому </a:t>
            </a:r>
            <a:r>
              <a:rPr lang="ru-RU" sz="3300" dirty="0" err="1" smtClean="0"/>
              <a:t>числі</a:t>
            </a:r>
            <a:r>
              <a:rPr lang="ru-RU" sz="3300" dirty="0" smtClean="0"/>
              <a:t> </a:t>
            </a:r>
            <a:r>
              <a:rPr lang="ru-RU" sz="3300" dirty="0" err="1" smtClean="0"/>
              <a:t>і</a:t>
            </a:r>
            <a:r>
              <a:rPr lang="ru-RU" sz="3300" dirty="0" smtClean="0"/>
              <a:t> </a:t>
            </a:r>
            <a:r>
              <a:rPr lang="ru-RU" sz="3300" dirty="0" err="1" smtClean="0"/>
              <a:t>людина</a:t>
            </a:r>
            <a:r>
              <a:rPr lang="ru-RU" sz="3300" dirty="0" smtClean="0"/>
              <a:t>, </a:t>
            </a:r>
            <a:r>
              <a:rPr lang="ru-RU" sz="3300" dirty="0" err="1" smtClean="0"/>
              <a:t>мають</a:t>
            </a:r>
            <a:r>
              <a:rPr lang="ru-RU" sz="3300" dirty="0" smtClean="0"/>
              <a:t> </a:t>
            </a:r>
            <a:r>
              <a:rPr lang="ru-RU" sz="3300" dirty="0" err="1" smtClean="0"/>
              <a:t>спеціальні</a:t>
            </a:r>
            <a:r>
              <a:rPr lang="ru-RU" sz="3300" dirty="0" smtClean="0"/>
              <a:t> </a:t>
            </a:r>
            <a:r>
              <a:rPr lang="ru-RU" sz="3300" dirty="0" err="1" smtClean="0"/>
              <a:t>транспортні</a:t>
            </a:r>
            <a:r>
              <a:rPr lang="ru-RU" sz="3300" dirty="0" smtClean="0"/>
              <a:t> </a:t>
            </a:r>
            <a:r>
              <a:rPr lang="ru-RU" sz="3300" dirty="0" err="1" smtClean="0"/>
              <a:t>білки</a:t>
            </a:r>
            <a:r>
              <a:rPr lang="ru-RU" sz="3300" dirty="0" smtClean="0"/>
              <a:t>, </a:t>
            </a:r>
            <a:r>
              <a:rPr lang="ru-RU" sz="3300" dirty="0" err="1" smtClean="0"/>
              <a:t>такі</a:t>
            </a:r>
            <a:r>
              <a:rPr lang="ru-RU" sz="3300" dirty="0" smtClean="0"/>
              <a:t> як </a:t>
            </a:r>
            <a:r>
              <a:rPr lang="ru-RU" sz="3300" dirty="0" err="1" smtClean="0"/>
              <a:t>гемоглобін</a:t>
            </a:r>
            <a:r>
              <a:rPr lang="ru-RU" sz="3300" dirty="0" smtClean="0"/>
              <a:t> та </a:t>
            </a:r>
            <a:r>
              <a:rPr lang="ru-RU" sz="3300" dirty="0" err="1" smtClean="0"/>
              <a:t>міоглобін</a:t>
            </a:r>
            <a:r>
              <a:rPr lang="ru-RU" sz="3300" dirty="0" smtClean="0"/>
              <a:t>, для </a:t>
            </a:r>
            <a:r>
              <a:rPr lang="ru-RU" sz="3300" dirty="0" err="1" smtClean="0"/>
              <a:t>перенесення</a:t>
            </a:r>
            <a:r>
              <a:rPr lang="ru-RU" sz="3300" dirty="0" smtClean="0"/>
              <a:t> </a:t>
            </a:r>
            <a:r>
              <a:rPr lang="ru-RU" sz="3300" dirty="0" err="1" smtClean="0"/>
              <a:t>кисню</a:t>
            </a:r>
            <a:r>
              <a:rPr lang="ru-RU" sz="3300" dirty="0" smtClean="0"/>
              <a:t> по </a:t>
            </a:r>
            <a:r>
              <a:rPr lang="ru-RU" sz="3300" dirty="0" err="1" smtClean="0"/>
              <a:t>тілу</a:t>
            </a:r>
            <a:r>
              <a:rPr lang="ru-RU" sz="3300" dirty="0" smtClean="0"/>
              <a:t>, а </a:t>
            </a:r>
            <a:r>
              <a:rPr lang="ru-RU" sz="3300" dirty="0" err="1" smtClean="0"/>
              <a:t>вуглекислий</a:t>
            </a:r>
            <a:r>
              <a:rPr lang="ru-RU" sz="3300" dirty="0" smtClean="0"/>
              <a:t> газ в </a:t>
            </a:r>
            <a:r>
              <a:rPr lang="ru-RU" sz="3300" dirty="0" err="1" smtClean="0"/>
              <a:t>крові</a:t>
            </a:r>
            <a:r>
              <a:rPr lang="ru-RU" sz="3300" dirty="0" smtClean="0"/>
              <a:t> </a:t>
            </a:r>
            <a:r>
              <a:rPr lang="ru-RU" sz="3300" dirty="0" err="1" smtClean="0"/>
              <a:t>перебуває</a:t>
            </a:r>
            <a:r>
              <a:rPr lang="ru-RU" sz="3300" dirty="0" smtClean="0"/>
              <a:t> у </a:t>
            </a:r>
            <a:r>
              <a:rPr lang="ru-RU" sz="3300" dirty="0" err="1" smtClean="0"/>
              <a:t>формі</a:t>
            </a:r>
            <a:r>
              <a:rPr lang="ru-RU" sz="3300" dirty="0" smtClean="0"/>
              <a:t> </a:t>
            </a:r>
            <a:r>
              <a:rPr lang="ru-RU" sz="3300" dirty="0" err="1" smtClean="0"/>
              <a:t>бікарбонату</a:t>
            </a:r>
            <a:r>
              <a:rPr lang="ru-RU" sz="3300" dirty="0" smtClean="0"/>
              <a:t> (</a:t>
            </a:r>
            <a:r>
              <a:rPr lang="en-US" sz="3300" dirty="0" smtClean="0"/>
              <a:t>HCO-3</a:t>
            </a:r>
            <a:r>
              <a:rPr lang="uk-UA" sz="3300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b="1" i="1" u="sng" dirty="0"/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3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8488C4"/>
            </a:gs>
            <a:gs pos="54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ru-RU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Чиста вода </a:t>
            </a:r>
            <a:r>
              <a:rPr lang="ru-RU" sz="2400" dirty="0" smtClean="0"/>
              <a:t>— </a:t>
            </a:r>
            <a:r>
              <a:rPr lang="ru-RU" sz="2400" dirty="0" err="1" smtClean="0"/>
              <a:t>прозора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речовина</a:t>
            </a:r>
            <a:r>
              <a:rPr lang="ru-RU" sz="2400" dirty="0" smtClean="0"/>
              <a:t>. </a:t>
            </a:r>
            <a:r>
              <a:rPr lang="ru-RU" sz="2400" dirty="0" err="1" smtClean="0"/>
              <a:t>Проте</a:t>
            </a:r>
            <a:r>
              <a:rPr lang="ru-RU" sz="2400" dirty="0" smtClean="0"/>
              <a:t> </a:t>
            </a:r>
            <a:r>
              <a:rPr lang="ru-RU" sz="2400" dirty="0" err="1" smtClean="0"/>
              <a:t>поглинає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електромагнітні</a:t>
            </a:r>
            <a:r>
              <a:rPr lang="ru-RU" sz="2400" dirty="0" smtClean="0"/>
              <a:t> </a:t>
            </a:r>
            <a:r>
              <a:rPr lang="ru-RU" sz="2400" dirty="0" err="1" smtClean="0"/>
              <a:t>хвилі</a:t>
            </a:r>
            <a:r>
              <a:rPr lang="ru-RU" sz="2400" dirty="0" smtClean="0"/>
              <a:t> в </a:t>
            </a:r>
            <a:r>
              <a:rPr lang="ru-RU" sz="2400" dirty="0" err="1" smtClean="0"/>
              <a:t>інфрачервоній</a:t>
            </a:r>
            <a:r>
              <a:rPr lang="ru-RU" sz="2400" dirty="0" smtClean="0"/>
              <a:t> та </a:t>
            </a:r>
            <a:r>
              <a:rPr lang="ru-RU" sz="2400" dirty="0" err="1" smtClean="0"/>
              <a:t>ультрафіолетовій</a:t>
            </a:r>
            <a:r>
              <a:rPr lang="ru-RU" sz="2400" dirty="0" smtClean="0"/>
              <a:t> областях спектру.</a:t>
            </a:r>
            <a:br>
              <a:rPr lang="ru-RU" sz="2400" dirty="0" smtClean="0"/>
            </a:br>
            <a:r>
              <a:rPr lang="ru-RU" sz="2400" dirty="0" err="1" smtClean="0"/>
              <a:t>Прозорість</a:t>
            </a:r>
            <a:r>
              <a:rPr lang="ru-RU" sz="2400" dirty="0" smtClean="0"/>
              <a:t> води </a:t>
            </a:r>
            <a:r>
              <a:rPr lang="ru-RU" sz="2400" dirty="0" err="1" smtClean="0"/>
              <a:t>залежить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товщини</a:t>
            </a:r>
            <a:r>
              <a:rPr lang="ru-RU" sz="2400" dirty="0" smtClean="0"/>
              <a:t> шару, через яку проходить </a:t>
            </a:r>
            <a:r>
              <a:rPr lang="ru-RU" sz="2400" dirty="0" err="1" smtClean="0"/>
              <a:t>світло</a:t>
            </a:r>
            <a:r>
              <a:rPr lang="ru-RU" sz="2400" dirty="0" smtClean="0"/>
              <a:t>,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кольоровості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мутності</a:t>
            </a:r>
            <a:r>
              <a:rPr lang="ru-RU" sz="2400" dirty="0" smtClean="0"/>
              <a:t> води, </a:t>
            </a:r>
            <a:r>
              <a:rPr lang="ru-RU" sz="2400" dirty="0" err="1" smtClean="0"/>
              <a:t>тобто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вмісту</a:t>
            </a:r>
            <a:r>
              <a:rPr lang="ru-RU" sz="2400" dirty="0" smtClean="0"/>
              <a:t> в </a:t>
            </a:r>
            <a:r>
              <a:rPr lang="ru-RU" sz="2400" dirty="0" err="1" smtClean="0"/>
              <a:t>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барвистих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завислих</a:t>
            </a:r>
            <a:r>
              <a:rPr lang="ru-RU" sz="2400" dirty="0" smtClean="0"/>
              <a:t> </a:t>
            </a:r>
            <a:r>
              <a:rPr lang="ru-RU" sz="2400" dirty="0" err="1" smtClean="0"/>
              <a:t>мінеральних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err="1" smtClean="0"/>
              <a:t>Мірою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прозорості</a:t>
            </a:r>
            <a:r>
              <a:rPr lang="ru-RU" sz="2400" dirty="0" smtClean="0"/>
              <a:t> служить </a:t>
            </a:r>
            <a:r>
              <a:rPr lang="ru-RU" sz="2400" dirty="0" err="1" smtClean="0"/>
              <a:t>висота</a:t>
            </a:r>
            <a:r>
              <a:rPr lang="ru-RU" sz="2400" dirty="0" smtClean="0"/>
              <a:t> </a:t>
            </a:r>
            <a:r>
              <a:rPr lang="ru-RU" sz="2400" dirty="0" err="1" smtClean="0"/>
              <a:t>стовпа</a:t>
            </a:r>
            <a:r>
              <a:rPr lang="ru-RU" sz="2400" dirty="0" smtClean="0"/>
              <a:t> води, за </a:t>
            </a:r>
            <a:r>
              <a:rPr lang="ru-RU" sz="2400" dirty="0" err="1" smtClean="0"/>
              <a:t>якої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спостерігати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білий</a:t>
            </a:r>
            <a:r>
              <a:rPr lang="ru-RU" sz="2400" dirty="0" smtClean="0"/>
              <a:t> </a:t>
            </a:r>
            <a:r>
              <a:rPr lang="ru-RU" sz="2400" dirty="0" err="1" smtClean="0"/>
              <a:t>диск-прозоромір</a:t>
            </a:r>
            <a:r>
              <a:rPr lang="ru-RU" sz="2400" dirty="0" smtClean="0"/>
              <a:t> </a:t>
            </a:r>
            <a:r>
              <a:rPr lang="ru-RU" sz="2400" dirty="0" err="1" smtClean="0"/>
              <a:t>певних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розмірів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занурюють</a:t>
            </a:r>
            <a:r>
              <a:rPr lang="ru-RU" sz="2400" dirty="0" smtClean="0"/>
              <a:t> у воду,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розрізняти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білому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папері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стандартний</a:t>
            </a:r>
            <a:r>
              <a:rPr lang="ru-RU" sz="2400" dirty="0" smtClean="0"/>
              <a:t> шрифт </a:t>
            </a:r>
            <a:r>
              <a:rPr lang="ru-RU" sz="2400" dirty="0" err="1" smtClean="0"/>
              <a:t>певного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розміру</a:t>
            </a:r>
            <a:r>
              <a:rPr lang="ru-RU" sz="2400" dirty="0" smtClean="0"/>
              <a:t> та типу. </a:t>
            </a:r>
            <a:r>
              <a:rPr lang="ru-RU" sz="2400" dirty="0" err="1" smtClean="0"/>
              <a:t>Результати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виражаються</a:t>
            </a:r>
            <a:r>
              <a:rPr lang="ru-RU" sz="2400" dirty="0" smtClean="0"/>
              <a:t> в сантиметрах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зазначенням</a:t>
            </a:r>
            <a:r>
              <a:rPr lang="ru-RU" sz="2400" dirty="0" smtClean="0"/>
              <a:t> способу </a:t>
            </a:r>
            <a:r>
              <a:rPr lang="ru-RU" sz="2400" dirty="0" err="1" smtClean="0"/>
              <a:t>вимірювання</a:t>
            </a:r>
            <a:r>
              <a:rPr lang="ru-RU" sz="2400" dirty="0" smtClean="0"/>
              <a:t>. За </a:t>
            </a:r>
            <a:r>
              <a:rPr lang="ru-RU" sz="2400" dirty="0" err="1" smtClean="0"/>
              <a:t>ступенем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прозорості</a:t>
            </a:r>
            <a:r>
              <a:rPr lang="ru-RU" sz="2400" dirty="0" smtClean="0"/>
              <a:t> води </a:t>
            </a:r>
            <a:r>
              <a:rPr lang="ru-RU" sz="2400" dirty="0" err="1" smtClean="0"/>
              <a:t>поділяють</a:t>
            </a:r>
            <a:r>
              <a:rPr lang="ru-RU" sz="2400" dirty="0" smtClean="0"/>
              <a:t> на: 1) </a:t>
            </a:r>
            <a:r>
              <a:rPr lang="ru-RU" sz="2400" dirty="0" err="1" smtClean="0"/>
              <a:t>прозорі</a:t>
            </a:r>
            <a:r>
              <a:rPr lang="ru-RU" sz="2400" dirty="0" smtClean="0"/>
              <a:t>; 2) </a:t>
            </a:r>
            <a:r>
              <a:rPr lang="ru-RU" sz="2400" dirty="0" err="1" smtClean="0"/>
              <a:t>слабко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прозорі</a:t>
            </a:r>
            <a:r>
              <a:rPr lang="ru-RU" sz="2400" dirty="0" smtClean="0"/>
              <a:t>; 3) </a:t>
            </a:r>
            <a:r>
              <a:rPr lang="ru-RU" sz="2400" dirty="0" err="1" smtClean="0"/>
              <a:t>слабко</a:t>
            </a:r>
            <a:r>
              <a:rPr lang="ru-RU" sz="2400" dirty="0" smtClean="0"/>
              <a:t> </a:t>
            </a:r>
            <a:r>
              <a:rPr lang="ru-RU" sz="2400" dirty="0" err="1" smtClean="0"/>
              <a:t>каламутні</a:t>
            </a:r>
            <a:r>
              <a:rPr lang="ru-RU" sz="2400" dirty="0" smtClean="0"/>
              <a:t>; 4) </a:t>
            </a:r>
            <a:r>
              <a:rPr lang="ru-RU" sz="2400" dirty="0" err="1" smtClean="0"/>
              <a:t>каламутні</a:t>
            </a:r>
            <a:r>
              <a:rPr lang="ru-RU" sz="2400" dirty="0" smtClean="0"/>
              <a:t>; 5) сильно </a:t>
            </a:r>
            <a:r>
              <a:rPr lang="ru-RU" sz="2400" dirty="0" err="1" smtClean="0"/>
              <a:t>каламутні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endParaRPr lang="ru-RU" sz="2200" dirty="0"/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6000">
              <a:srgbClr val="1F1F1F"/>
            </a:gs>
            <a:gs pos="17999">
              <a:srgbClr val="FFFFFF"/>
            </a:gs>
            <a:gs pos="42000">
              <a:srgbClr val="636363"/>
            </a:gs>
            <a:gs pos="53000">
              <a:srgbClr val="CFCFCF"/>
            </a:gs>
            <a:gs pos="66000">
              <a:srgbClr val="CFCFCF"/>
            </a:gs>
            <a:gs pos="75999">
              <a:srgbClr val="1F1F1F"/>
            </a:gs>
            <a:gs pos="78999">
              <a:srgbClr val="FFFFFF"/>
            </a:gs>
            <a:gs pos="100000">
              <a:srgbClr val="7F7F7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000" dirty="0" smtClean="0"/>
              <a:t>У </a:t>
            </a:r>
            <a:r>
              <a:rPr lang="ru-RU" sz="3000" dirty="0" err="1" smtClean="0"/>
              <a:t>природі</a:t>
            </a:r>
            <a:r>
              <a:rPr lang="ru-RU" sz="3000" dirty="0" smtClean="0"/>
              <a:t> вода </a:t>
            </a:r>
            <a:r>
              <a:rPr lang="ru-RU" sz="3000" dirty="0" err="1" smtClean="0"/>
              <a:t>відіграє</a:t>
            </a:r>
            <a:r>
              <a:rPr lang="ru-RU" sz="3000" dirty="0" smtClean="0"/>
              <a:t> </a:t>
            </a:r>
            <a:r>
              <a:rPr lang="ru-RU" sz="3000" dirty="0" err="1" smtClean="0"/>
              <a:t>надзвичайно</a:t>
            </a:r>
            <a:r>
              <a:rPr lang="ru-RU" sz="3000" dirty="0" smtClean="0"/>
              <a:t> </a:t>
            </a:r>
            <a:r>
              <a:rPr lang="ru-RU" sz="3000" dirty="0" err="1" smtClean="0"/>
              <a:t>важливу</a:t>
            </a:r>
            <a:r>
              <a:rPr lang="ru-RU" sz="3000" dirty="0" smtClean="0"/>
              <a:t> роль. </a:t>
            </a:r>
            <a:r>
              <a:rPr lang="ru-RU" sz="3000" dirty="0" err="1" smtClean="0"/>
              <a:t>Випаровуючись</a:t>
            </a:r>
            <a:r>
              <a:rPr lang="ru-RU" sz="3000" dirty="0" smtClean="0"/>
              <a:t>, вода переноситься на </a:t>
            </a:r>
            <a:r>
              <a:rPr lang="ru-RU" sz="3000" dirty="0" err="1" smtClean="0"/>
              <a:t>величезні</a:t>
            </a:r>
            <a:r>
              <a:rPr lang="ru-RU" sz="3000" dirty="0" smtClean="0"/>
              <a:t> </a:t>
            </a:r>
            <a:r>
              <a:rPr lang="ru-RU" sz="3000" dirty="0" err="1" smtClean="0"/>
              <a:t>віддалі</a:t>
            </a:r>
            <a:r>
              <a:rPr lang="ru-RU" sz="3000" dirty="0" smtClean="0"/>
              <a:t> </a:t>
            </a:r>
            <a:r>
              <a:rPr lang="ru-RU" sz="3000" dirty="0" err="1" smtClean="0"/>
              <a:t>і</a:t>
            </a:r>
            <a:r>
              <a:rPr lang="ru-RU" sz="3000" dirty="0" smtClean="0"/>
              <a:t> там </a:t>
            </a:r>
            <a:r>
              <a:rPr lang="ru-RU" sz="3000" dirty="0" err="1" smtClean="0"/>
              <a:t>випадає</a:t>
            </a:r>
            <a:r>
              <a:rPr lang="ru-RU" sz="3000" dirty="0" smtClean="0"/>
              <a:t> у </a:t>
            </a:r>
            <a:r>
              <a:rPr lang="ru-RU" sz="3000" dirty="0" err="1" smtClean="0"/>
              <a:t>вигляді</a:t>
            </a:r>
            <a:r>
              <a:rPr lang="ru-RU" sz="3000" dirty="0" smtClean="0"/>
              <a:t> </a:t>
            </a:r>
            <a:r>
              <a:rPr lang="ru-RU" sz="3000" dirty="0" err="1" smtClean="0"/>
              <a:t>дощу</a:t>
            </a:r>
            <a:r>
              <a:rPr lang="ru-RU" sz="3000" dirty="0" smtClean="0"/>
              <a:t> </a:t>
            </a:r>
            <a:r>
              <a:rPr lang="ru-RU" sz="3000" dirty="0" err="1" smtClean="0"/>
              <a:t>і</a:t>
            </a:r>
            <a:r>
              <a:rPr lang="ru-RU" sz="3000" dirty="0" smtClean="0"/>
              <a:t> </a:t>
            </a:r>
            <a:r>
              <a:rPr lang="ru-RU" sz="3000" dirty="0" err="1" smtClean="0"/>
              <a:t>снігу</a:t>
            </a:r>
            <a:r>
              <a:rPr lang="ru-RU" sz="3000" dirty="0" smtClean="0"/>
              <a:t>. </a:t>
            </a:r>
            <a:r>
              <a:rPr lang="ru-RU" sz="3000" dirty="0" err="1" smtClean="0"/>
              <a:t>Вологість</a:t>
            </a:r>
            <a:r>
              <a:rPr lang="ru-RU" sz="3000" dirty="0" smtClean="0"/>
              <a:t> </a:t>
            </a:r>
            <a:r>
              <a:rPr lang="ru-RU" sz="3000" dirty="0" err="1" smtClean="0"/>
              <a:t>повітря</a:t>
            </a:r>
            <a:r>
              <a:rPr lang="ru-RU" sz="3000" dirty="0" smtClean="0"/>
              <a:t> </a:t>
            </a:r>
            <a:r>
              <a:rPr lang="ru-RU" sz="3000" dirty="0" err="1" smtClean="0"/>
              <a:t>і</a:t>
            </a:r>
            <a:r>
              <a:rPr lang="ru-RU" sz="3000" dirty="0" smtClean="0"/>
              <a:t> </a:t>
            </a:r>
            <a:r>
              <a:rPr lang="ru-RU" sz="3000" dirty="0" err="1" smtClean="0"/>
              <a:t>кількість</a:t>
            </a:r>
            <a:r>
              <a:rPr lang="ru-RU" sz="3000" dirty="0" smtClean="0"/>
              <a:t> </a:t>
            </a:r>
            <a:r>
              <a:rPr lang="ru-RU" sz="3000" dirty="0" err="1" smtClean="0"/>
              <a:t>атмосферних</a:t>
            </a:r>
            <a:r>
              <a:rPr lang="ru-RU" sz="3000" dirty="0" smtClean="0"/>
              <a:t> </a:t>
            </a:r>
            <a:r>
              <a:rPr lang="ru-RU" sz="3000" dirty="0" err="1" smtClean="0"/>
              <a:t>опадів</a:t>
            </a:r>
            <a:r>
              <a:rPr lang="ru-RU" sz="3000" dirty="0" smtClean="0"/>
              <a:t> </a:t>
            </a:r>
            <a:r>
              <a:rPr lang="ru-RU" sz="3000" dirty="0" err="1" smtClean="0"/>
              <a:t>є</a:t>
            </a:r>
            <a:r>
              <a:rPr lang="ru-RU" sz="3000" dirty="0" smtClean="0"/>
              <a:t> </a:t>
            </a:r>
            <a:r>
              <a:rPr lang="ru-RU" sz="3000" dirty="0" err="1" smtClean="0"/>
              <a:t>найважливішими</a:t>
            </a:r>
            <a:r>
              <a:rPr lang="ru-RU" sz="3000" dirty="0" smtClean="0"/>
              <a:t> факторами, </a:t>
            </a:r>
            <a:r>
              <a:rPr lang="ru-RU" sz="3000" dirty="0" err="1" smtClean="0"/>
              <a:t>що</a:t>
            </a:r>
            <a:r>
              <a:rPr lang="ru-RU" sz="3000" dirty="0" smtClean="0"/>
              <a:t> </a:t>
            </a:r>
            <a:r>
              <a:rPr lang="ru-RU" sz="3000" dirty="0" err="1" smtClean="0"/>
              <a:t>регулюють</a:t>
            </a:r>
            <a:r>
              <a:rPr lang="ru-RU" sz="3000" dirty="0" smtClean="0"/>
              <a:t> </a:t>
            </a:r>
            <a:r>
              <a:rPr lang="ru-RU" sz="3000" dirty="0" err="1" smtClean="0"/>
              <a:t>клімат</a:t>
            </a:r>
            <a:r>
              <a:rPr lang="ru-RU" sz="3000" dirty="0" smtClean="0"/>
              <a:t> </a:t>
            </a:r>
            <a:r>
              <a:rPr lang="ru-RU" sz="3000" dirty="0" err="1" smtClean="0"/>
              <a:t>і</a:t>
            </a:r>
            <a:r>
              <a:rPr lang="ru-RU" sz="3000" dirty="0" smtClean="0"/>
              <a:t> погоду.</a:t>
            </a:r>
            <a:br>
              <a:rPr lang="ru-RU" sz="3000" dirty="0" smtClean="0"/>
            </a:br>
            <a:r>
              <a:rPr lang="ru-RU" sz="3000" dirty="0" smtClean="0"/>
              <a:t>Вода </a:t>
            </a:r>
            <a:r>
              <a:rPr lang="ru-RU" sz="3000" dirty="0" err="1" smtClean="0"/>
              <a:t>є</a:t>
            </a:r>
            <a:r>
              <a:rPr lang="ru-RU" sz="3000" dirty="0" smtClean="0"/>
              <a:t> </a:t>
            </a:r>
            <a:r>
              <a:rPr lang="ru-RU" sz="3000" dirty="0" err="1" smtClean="0"/>
              <a:t>також</a:t>
            </a:r>
            <a:r>
              <a:rPr lang="ru-RU" sz="3000" dirty="0" smtClean="0"/>
              <a:t> одним </a:t>
            </a:r>
            <a:r>
              <a:rPr lang="ru-RU" sz="3000" dirty="0" err="1" smtClean="0"/>
              <a:t>з</a:t>
            </a:r>
            <a:r>
              <a:rPr lang="ru-RU" sz="3000" dirty="0" smtClean="0"/>
              <a:t> </a:t>
            </a:r>
            <a:r>
              <a:rPr lang="ru-RU" sz="3000" dirty="0" err="1" smtClean="0"/>
              <a:t>найважливіших</a:t>
            </a:r>
            <a:r>
              <a:rPr lang="ru-RU" sz="3000" dirty="0" smtClean="0"/>
              <a:t> </a:t>
            </a:r>
            <a:r>
              <a:rPr lang="ru-RU" sz="3000" dirty="0" err="1" smtClean="0"/>
              <a:t>геологічних</a:t>
            </a:r>
            <a:r>
              <a:rPr lang="ru-RU" sz="3000" dirty="0" smtClean="0"/>
              <a:t> </a:t>
            </a:r>
            <a:r>
              <a:rPr lang="ru-RU" sz="3000" dirty="0" err="1" smtClean="0"/>
              <a:t>факторів</a:t>
            </a:r>
            <a:r>
              <a:rPr lang="ru-RU" sz="3000" dirty="0" smtClean="0"/>
              <a:t>, </a:t>
            </a:r>
            <a:r>
              <a:rPr lang="ru-RU" sz="3000" dirty="0" err="1" smtClean="0"/>
              <a:t>що</a:t>
            </a:r>
            <a:r>
              <a:rPr lang="ru-RU" sz="3000" dirty="0" smtClean="0"/>
              <a:t> </a:t>
            </a:r>
            <a:r>
              <a:rPr lang="ru-RU" sz="3000" dirty="0" err="1" smtClean="0"/>
              <a:t>змінює</a:t>
            </a:r>
            <a:r>
              <a:rPr lang="ru-RU" sz="3000" dirty="0" smtClean="0"/>
              <a:t> </a:t>
            </a:r>
            <a:r>
              <a:rPr lang="ru-RU" sz="3000" dirty="0" err="1" smtClean="0"/>
              <a:t>зовнішній</a:t>
            </a:r>
            <a:r>
              <a:rPr lang="ru-RU" sz="3000" dirty="0" smtClean="0"/>
              <a:t> вид </a:t>
            </a:r>
            <a:r>
              <a:rPr lang="ru-RU" sz="3000" dirty="0" err="1" smtClean="0"/>
              <a:t>земної</a:t>
            </a:r>
            <a:r>
              <a:rPr lang="ru-RU" sz="3000" dirty="0" smtClean="0"/>
              <a:t> </a:t>
            </a:r>
            <a:r>
              <a:rPr lang="ru-RU" sz="3000" dirty="0" err="1" smtClean="0"/>
              <a:t>поверхні</a:t>
            </a:r>
            <a:r>
              <a:rPr lang="ru-RU" sz="3000" dirty="0" smtClean="0"/>
              <a:t>, </a:t>
            </a:r>
            <a:r>
              <a:rPr lang="ru-RU" sz="3000" dirty="0" err="1" smtClean="0"/>
              <a:t>розмиваючи</a:t>
            </a:r>
            <a:r>
              <a:rPr lang="ru-RU" sz="3000" dirty="0" smtClean="0"/>
              <a:t> гори </a:t>
            </a:r>
            <a:r>
              <a:rPr lang="ru-RU" sz="3000" dirty="0" err="1" smtClean="0"/>
              <a:t>й</a:t>
            </a:r>
            <a:r>
              <a:rPr lang="ru-RU" sz="3000" dirty="0" smtClean="0"/>
              <a:t> </a:t>
            </a:r>
            <a:r>
              <a:rPr lang="ru-RU" sz="3000" dirty="0" err="1" smtClean="0"/>
              <a:t>утворюючи</a:t>
            </a:r>
            <a:r>
              <a:rPr lang="ru-RU" sz="3000" dirty="0" smtClean="0"/>
              <a:t> </a:t>
            </a:r>
            <a:r>
              <a:rPr lang="ru-RU" sz="3000" dirty="0" err="1" smtClean="0"/>
              <a:t>долини</a:t>
            </a:r>
            <a:r>
              <a:rPr lang="ru-RU" sz="3000" dirty="0" smtClean="0"/>
              <a:t>. Вона </a:t>
            </a:r>
            <a:r>
              <a:rPr lang="ru-RU" sz="3000" dirty="0" err="1" smtClean="0"/>
              <a:t>руйнує</a:t>
            </a:r>
            <a:r>
              <a:rPr lang="ru-RU" sz="3000" dirty="0" smtClean="0"/>
              <a:t> </a:t>
            </a:r>
            <a:r>
              <a:rPr lang="ru-RU" sz="3000" dirty="0" err="1" smtClean="0"/>
              <a:t>гірські</a:t>
            </a:r>
            <a:r>
              <a:rPr lang="ru-RU" sz="3000" dirty="0" smtClean="0"/>
              <a:t> породи не </a:t>
            </a:r>
            <a:r>
              <a:rPr lang="ru-RU" sz="3000" dirty="0" err="1" smtClean="0"/>
              <a:t>тільки</a:t>
            </a:r>
            <a:r>
              <a:rPr lang="ru-RU" sz="3000" dirty="0" smtClean="0"/>
              <a:t> </a:t>
            </a:r>
            <a:r>
              <a:rPr lang="ru-RU" sz="3000" dirty="0" err="1" smtClean="0"/>
              <a:t>механічно</a:t>
            </a:r>
            <a:r>
              <a:rPr lang="ru-RU" sz="3000" dirty="0" smtClean="0"/>
              <a:t>, а </a:t>
            </a:r>
            <a:r>
              <a:rPr lang="ru-RU" sz="3000" dirty="0" err="1" smtClean="0"/>
              <a:t>й</a:t>
            </a:r>
            <a:r>
              <a:rPr lang="ru-RU" sz="3000" dirty="0" smtClean="0"/>
              <a:t> </a:t>
            </a:r>
            <a:r>
              <a:rPr lang="ru-RU" sz="3000" dirty="0" err="1" smtClean="0"/>
              <a:t>хімічно</a:t>
            </a:r>
            <a:r>
              <a:rPr lang="ru-RU" sz="3000" dirty="0" smtClean="0"/>
              <a:t>, </a:t>
            </a:r>
            <a:r>
              <a:rPr lang="ru-RU" sz="3000" dirty="0" err="1" smtClean="0"/>
              <a:t>реагуючи</a:t>
            </a:r>
            <a:r>
              <a:rPr lang="ru-RU" sz="3000" dirty="0" smtClean="0"/>
              <a:t> </a:t>
            </a:r>
            <a:r>
              <a:rPr lang="ru-RU" sz="3000" dirty="0" err="1" smtClean="0"/>
              <a:t>з</a:t>
            </a:r>
            <a:r>
              <a:rPr lang="ru-RU" sz="3000" dirty="0" smtClean="0"/>
              <a:t> ними </a:t>
            </a:r>
            <a:r>
              <a:rPr lang="ru-RU" sz="3000" dirty="0" err="1" smtClean="0"/>
              <a:t>з</a:t>
            </a:r>
            <a:r>
              <a:rPr lang="ru-RU" sz="3000" dirty="0" smtClean="0"/>
              <a:t> </a:t>
            </a:r>
            <a:r>
              <a:rPr lang="ru-RU" sz="3000" dirty="0" err="1" smtClean="0"/>
              <a:t>утворенням</a:t>
            </a:r>
            <a:r>
              <a:rPr lang="ru-RU" sz="3000" dirty="0" smtClean="0"/>
              <a:t> </a:t>
            </a:r>
            <a:r>
              <a:rPr lang="ru-RU" sz="3000" dirty="0" err="1" smtClean="0"/>
              <a:t>інших</a:t>
            </a:r>
            <a:r>
              <a:rPr lang="ru-RU" sz="3000" dirty="0" smtClean="0"/>
              <a:t> </a:t>
            </a:r>
            <a:r>
              <a:rPr lang="ru-RU" sz="3000" dirty="0" err="1" smtClean="0"/>
              <a:t>речовин</a:t>
            </a:r>
            <a:r>
              <a:rPr lang="ru-RU" sz="3000" dirty="0" smtClean="0"/>
              <a:t>.</a:t>
            </a:r>
            <a:br>
              <a:rPr lang="ru-RU" sz="3000" dirty="0" smtClean="0"/>
            </a:br>
            <a:endParaRPr lang="ru-RU" sz="3000" dirty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72</Words>
  <Application>Microsoft Office PowerPoint</Application>
  <PresentationFormat>Экран (4:3)</PresentationFormat>
  <Paragraphs>19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Презентація на тему:</vt:lpstr>
      <vt:lpstr>Вода́, Н2O — хімічна речовина у вигляді прозорої безбарвної рідини без запаху і смаку. У природі існує у трьох агрегатних станах — твердому (лід), рідкому (вода) і газоподібному (водяна пара). Молекула води складається з одного атома Оксигену і двох атомів Гідрогену. Атоми Гідрогену розташовані в молекулі так, що напрямки до них утворюють кут 104,45o із вершиною в центрі атома Оксигену. При заміні атомів Гідрогену (протонів) на атоми дейтерію утворюється модифікація, яка називається важкою водою. Дейтерій - важкий водень.  Модифікація - в біології, неспадкові зміни ознак організму , що виникають під впливом умов зовнішнього середовища, що змінилися.</vt:lpstr>
      <vt:lpstr>Вода — одна із найголовніших речовин, потрібних для органічного життя. Рослини та тварини містять понад 60 % води за масою. На Землі водою покрито 70,9% поверхні. Вона здійснює у природі постійний кругообіг, випаровуючись з поверхні й повертаючись на неї у вигляді опадів. Вода має велике значення для економіки: сільського господарства й промисловості. Питна вода становить тільки 2,5% від загальної кількості. Нестача води може стати однією з найважчих проблем людства в найближчі десятиліття.</vt:lpstr>
      <vt:lpstr>Слайд 4</vt:lpstr>
      <vt:lpstr>Вода належить до найпоширеніших речовин на Земній кулі. Водою вкрито близько 2/3 поверхні земної кулі (океани,моря, озера, річки). Значна її кількість у вигляді льоду і снігу вкриває високі гори і величезні простори Арктики і Антарктиди. Багато води в атмосфері — пара, туман і хмари. Значні кількості води містяться і в земній корі у вигляді підземних вод. У природі вода перебуває не тільки у вільному стані, а і в хімічно зв'язаному. Вода входить до складу багатьох гірських порід і всіх рослинних і тваринних організмів. На воду припадає близько 60% маси тварин і до 80% маси риб. У деяких рослинах вміст води іноді перевищує 90% їхньої маси. Більшість запасів води на Землі знаходяться в морях і океанах, прісна вода становить 2,5-3% від загального об'ємугідросфери. </vt:lpstr>
      <vt:lpstr>Чиста вода — безбарвна прозора рідина, без запаху і смаку. За нормального атмосферного тиску при 0°С вона замерзає і перетворюється у лід, а при 100°С — кипить, перетворюючись у пару. У газоподібному стані вода існує і за нижчої температури, навіть нижче 0°С. Тому лід і сніг теж поступово випаровуються. У рідкому стані вода практично не стискається, при замерзанні розширюється на 1/11 від свого об'єму. </vt:lpstr>
      <vt:lpstr>Вода як розчинник  Вода — це полярний розчинник, в ній добре розчиняються полярні і заряджені сполуки, які ще називають гідрофільними. Речовини, що складаються із неполярних молекул, у воді не розчиняються, їх називають гідрёофобними. Гідрофобними, а отже і погано розчинними, зокрема є такі гази як кисень і вуглекислий газ. Тому багато живих організмів, в тому числі і людина, мають спеціальні транспортні білки, такі як гемоглобін та міоглобін, для перенесення кисню по тілу, а вуглекислий газ в крові перебуває у формі бікарбонату (HCO-3) </vt:lpstr>
      <vt:lpstr>Чиста вода — прозора речовина. Проте поглинає електромагнітні хвилі в інфрачервоній та ультрафіолетовій областях спектру. Прозорість води залежить від товщини шару, через яку проходить світло, від кольоровості й мутності води, тобто від вмісту в ній різних барвистих завислих мінеральних і органічних речовин. Мірою прозорості служить висота стовпа води, за якої можна спостерігати білий диск-прозоромір певних розмірів, що його занурюють у воду, або розрізняти на білому папері стандартний шрифт певного розміру та типу. Результати виражаються в сантиметрах із зазначенням способу вимірювання. За ступенем прозорості води поділяють на: 1) прозорі; 2) слабко прозорі; 3) слабко каламутні; 4) каламутні; 5) сильно каламутні. </vt:lpstr>
      <vt:lpstr>У природі вода відіграє надзвичайно важливу роль. Випаровуючись, вода переноситься на величезні віддалі і там випадає у вигляді дощу і снігу. Вологість повітря і кількість атмосферних опадів є найважливішими факторами, що регулюють клімат і погоду. Вода є також одним з найважливіших геологічних факторів, що змінює зовнішній вид земної поверхні, розмиваючи гори й утворюючи долини. Вона руйнує гірські породи не тільки механічно, а й хімічно, реагуючи з ними з утворенням інших речовин. </vt:lpstr>
      <vt:lpstr>Шкідливою дією вод є:  - наслідки повені, що призвели до затоплення і підтоплення земель та населених пунктів; - руйнування берегів, захисних  дамб та інших споруд; - заболочення, підтоплення і засолення земель, спричинені підвищенням рівня ґрунтових вод внаслідок ненормованої подачі води під час зрошення, витікання води з водопровідно-каналізаційних систем та перекриття потоків підземних вод при розміщенні великих промислових та інших споруд; - осушення земель, зумовлене забором підземних вод в кількості, що перевищує встановлені обсяги відбору води; - забруднення (засолення) земель в районах видобування корисних копалин, а також після закінчення експлуатації родовищ та їх консервації;  - ерозія ґрунтів, утворення ярів, зсувів і селей. </vt:lpstr>
      <vt:lpstr>Слайд 11</vt:lpstr>
      <vt:lpstr>Морська вода — вода морів і океанів. Переважна кількість морської води знаходиться в Світовому океані (1,37 млрд км³). Має гірко-солоний смак, через значний вміст солей (хлорид натрію). Середня солоність морської води 35 %. Така вода замерзає при −2 °C, чим більша солоність, тим нижча така температура замерзання.</vt:lpstr>
      <vt:lpstr>Дистильована вода — очищена вода, практично не містить домішок (окрім летких) та сторонніх іонів. Отримують перегонкою в спеціальних апаратах — дистиляторах.</vt:lpstr>
      <vt:lpstr>Дистильовану воду використовують для коригування щільності електроліта, безпечної експлуатації акумулятора, промивання системи охолодження, розведення концентратів охолоджуючих рідин і для інших побутових потреб. Наприклад, додавання до парової праски повністю виключає появу накипу, для коректування температури замерзання склоомиваючої рідини і при кольоровому фотодруці.</vt:lpstr>
      <vt:lpstr>ВИКОНУВАЛИ: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</dc:title>
  <dc:creator>ПК</dc:creator>
  <cp:lastModifiedBy>Василюк</cp:lastModifiedBy>
  <cp:revision>18</cp:revision>
  <dcterms:created xsi:type="dcterms:W3CDTF">2015-04-02T17:14:05Z</dcterms:created>
  <dcterms:modified xsi:type="dcterms:W3CDTF">2015-04-03T07:09:32Z</dcterms:modified>
</cp:coreProperties>
</file>